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6" r:id="rId5"/>
    <p:sldId id="264" r:id="rId6"/>
    <p:sldId id="257" r:id="rId7"/>
    <p:sldId id="259" r:id="rId8"/>
    <p:sldId id="261" r:id="rId9"/>
    <p:sldId id="262" r:id="rId10"/>
    <p:sldId id="258"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4660" autoAdjust="0"/>
  </p:normalViewPr>
  <p:slideViewPr>
    <p:cSldViewPr>
      <p:cViewPr>
        <p:scale>
          <a:sx n="120" d="100"/>
          <a:sy n="120" d="100"/>
        </p:scale>
        <p:origin x="-8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ohn%20Scott\Dropbox\CEQ\PFR_MEX_Tables_APRIL%2030%202013.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John%20Scott\Dropbox\CEQ\Transferencias%20y%20subsidios%20medios%20per%20capita%20por%20deciles%202010.xlsx" TargetMode="External"/><Relationship Id="rId2"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John%20Scott\Dropbox\CEQ\Transferencias%20y%20subsidios%20medios%20per%20capita%20por%20deciles%202010.xlsx" TargetMode="External"/><Relationship Id="rId2"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9562917016336"/>
          <c:y val="0.0560698540277972"/>
          <c:w val="0.871650542082545"/>
          <c:h val="0.926388761562432"/>
        </c:manualLayout>
      </c:layout>
      <c:barChart>
        <c:barDir val="bar"/>
        <c:grouping val="clustered"/>
        <c:varyColors val="0"/>
        <c:ser>
          <c:idx val="1"/>
          <c:order val="0"/>
          <c:tx>
            <c:strRef>
              <c:f>data!$B$2</c:f>
              <c:strCache>
                <c:ptCount val="1"/>
                <c:pt idx="0">
                  <c:v>National</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data!$A$3:$A$42</c:f>
              <c:strCache>
                <c:ptCount val="40"/>
                <c:pt idx="0">
                  <c:v>Oportunidades (CCT)</c:v>
                </c:pt>
                <c:pt idx="1">
                  <c:v>Temporary Employment (PET)</c:v>
                </c:pt>
                <c:pt idx="2">
                  <c:v>Health IMSS-Oportunidades</c:v>
                </c:pt>
                <c:pt idx="3">
                  <c:v>Diconsa (food subsidy)</c:v>
                </c:pt>
                <c:pt idx="4">
                  <c:v>Pension NC (estados)</c:v>
                </c:pt>
                <c:pt idx="5">
                  <c:v>Health Seguro Popular</c:v>
                </c:pt>
                <c:pt idx="6">
                  <c:v>Health SSA (excl. SP)</c:v>
                </c:pt>
                <c:pt idx="7">
                  <c:v>Total Direct Transfers</c:v>
                </c:pt>
                <c:pt idx="8">
                  <c:v>School breakfast</c:v>
                </c:pt>
                <c:pt idx="9">
                  <c:v>Food Program (PAL)</c:v>
                </c:pt>
                <c:pt idx="10">
                  <c:v>Primary edu</c:v>
                </c:pt>
                <c:pt idx="11">
                  <c:v>Preeschool edu</c:v>
                </c:pt>
                <c:pt idx="12">
                  <c:v>Smaller social programs</c:v>
                </c:pt>
                <c:pt idx="13">
                  <c:v>Pension NC (70 y más)</c:v>
                </c:pt>
                <c:pt idx="14">
                  <c:v>Procampo (agric. Subsidy)</c:v>
                </c:pt>
                <c:pt idx="15">
                  <c:v>Lower secondary edu</c:v>
                </c:pt>
                <c:pt idx="16">
                  <c:v>Liconsa (targeted milk subsidy)</c:v>
                </c:pt>
                <c:pt idx="17">
                  <c:v>Total social transfers CEQ</c:v>
                </c:pt>
                <c:pt idx="18">
                  <c:v>Total Transfers in kind</c:v>
                </c:pt>
                <c:pt idx="19">
                  <c:v>Upper secondary edu</c:v>
                </c:pt>
                <c:pt idx="20">
                  <c:v>Scholarships (excl. Oport.)</c:v>
                </c:pt>
                <c:pt idx="21">
                  <c:v>Electricity subsidy</c:v>
                </c:pt>
                <c:pt idx="22">
                  <c:v>Child care SEDESOL</c:v>
                </c:pt>
                <c:pt idx="23">
                  <c:v>Gas LP subsidies</c:v>
                </c:pt>
                <c:pt idx="24">
                  <c:v>Pension income (sensitivity ordering)</c:v>
                </c:pt>
                <c:pt idx="25">
                  <c:v>Health IMSS</c:v>
                </c:pt>
                <c:pt idx="26">
                  <c:v>Negative ISR (Employment Subs)</c:v>
                </c:pt>
                <c:pt idx="27">
                  <c:v>Tertiary edu</c:v>
                </c:pt>
                <c:pt idx="28">
                  <c:v>Petrol subsidies (IEPS petrol negative)</c:v>
                </c:pt>
                <c:pt idx="29">
                  <c:v>Pension subs. (IMSS Active)</c:v>
                </c:pt>
                <c:pt idx="30">
                  <c:v>Pension NC (DF)</c:v>
                </c:pt>
                <c:pt idx="31">
                  <c:v>Pension subs. (IMSS Pensioners)</c:v>
                </c:pt>
                <c:pt idx="32">
                  <c:v>Gini market income</c:v>
                </c:pt>
                <c:pt idx="33">
                  <c:v>Health PEMEX</c:v>
                </c:pt>
                <c:pt idx="34">
                  <c:v>Health ISSSTE</c:v>
                </c:pt>
                <c:pt idx="35">
                  <c:v>Child care IMSS</c:v>
                </c:pt>
                <c:pt idx="36">
                  <c:v>Pension subs. (ISSSTE)</c:v>
                </c:pt>
                <c:pt idx="37">
                  <c:v>Pemex Pensioners</c:v>
                </c:pt>
                <c:pt idx="38">
                  <c:v>Fiscal spending private schools</c:v>
                </c:pt>
                <c:pt idx="39">
                  <c:v>Pension income (benchmark ordering)</c:v>
                </c:pt>
              </c:strCache>
            </c:strRef>
          </c:cat>
          <c:val>
            <c:numRef>
              <c:f>data!$B$3:$B$42</c:f>
              <c:numCache>
                <c:formatCode>0.00</c:formatCode>
                <c:ptCount val="40"/>
                <c:pt idx="0">
                  <c:v>-0.53617436</c:v>
                </c:pt>
                <c:pt idx="1">
                  <c:v>-0.48221312</c:v>
                </c:pt>
                <c:pt idx="2">
                  <c:v>-0.45456341</c:v>
                </c:pt>
                <c:pt idx="3">
                  <c:v>-0.391397</c:v>
                </c:pt>
                <c:pt idx="4">
                  <c:v>-0.337914950000002</c:v>
                </c:pt>
                <c:pt idx="5">
                  <c:v>-0.336160130000001</c:v>
                </c:pt>
                <c:pt idx="6">
                  <c:v>-0.32368345</c:v>
                </c:pt>
                <c:pt idx="7">
                  <c:v>-0.300803160000001</c:v>
                </c:pt>
                <c:pt idx="8">
                  <c:v>-0.284718860000002</c:v>
                </c:pt>
                <c:pt idx="9">
                  <c:v>-0.26152306</c:v>
                </c:pt>
                <c:pt idx="10">
                  <c:v>-0.249865450000001</c:v>
                </c:pt>
                <c:pt idx="11">
                  <c:v>-0.242589230000001</c:v>
                </c:pt>
                <c:pt idx="12">
                  <c:v>-0.23426275</c:v>
                </c:pt>
                <c:pt idx="13">
                  <c:v>-0.22313519</c:v>
                </c:pt>
                <c:pt idx="14">
                  <c:v>-0.21425458</c:v>
                </c:pt>
                <c:pt idx="15">
                  <c:v>-0.162540200000001</c:v>
                </c:pt>
                <c:pt idx="16">
                  <c:v>-0.0930065700000006</c:v>
                </c:pt>
                <c:pt idx="17" formatCode="0.000">
                  <c:v>-0.0644125334756208</c:v>
                </c:pt>
                <c:pt idx="18">
                  <c:v>-0.03496239</c:v>
                </c:pt>
                <c:pt idx="19">
                  <c:v>0.02319708</c:v>
                </c:pt>
                <c:pt idx="20">
                  <c:v>0.11629781</c:v>
                </c:pt>
                <c:pt idx="21">
                  <c:v>0.186061050000001</c:v>
                </c:pt>
                <c:pt idx="22">
                  <c:v>0.20642786</c:v>
                </c:pt>
                <c:pt idx="23">
                  <c:v>0.25071792</c:v>
                </c:pt>
                <c:pt idx="24">
                  <c:v>0.26327283</c:v>
                </c:pt>
                <c:pt idx="25">
                  <c:v>0.27002241</c:v>
                </c:pt>
                <c:pt idx="26">
                  <c:v>0.28723638</c:v>
                </c:pt>
                <c:pt idx="27">
                  <c:v>0.319338290000002</c:v>
                </c:pt>
                <c:pt idx="28">
                  <c:v>0.333171590000002</c:v>
                </c:pt>
                <c:pt idx="29">
                  <c:v>0.39979455</c:v>
                </c:pt>
                <c:pt idx="30">
                  <c:v>0.44579175</c:v>
                </c:pt>
                <c:pt idx="31">
                  <c:v>0.44829379</c:v>
                </c:pt>
                <c:pt idx="32">
                  <c:v>0.51067918</c:v>
                </c:pt>
                <c:pt idx="33">
                  <c:v>0.513360489999995</c:v>
                </c:pt>
                <c:pt idx="34">
                  <c:v>0.5134787</c:v>
                </c:pt>
                <c:pt idx="35">
                  <c:v>0.521990800000001</c:v>
                </c:pt>
                <c:pt idx="36">
                  <c:v>0.64258414</c:v>
                </c:pt>
                <c:pt idx="37">
                  <c:v>0.676374890000004</c:v>
                </c:pt>
                <c:pt idx="38">
                  <c:v>0.683440000000003</c:v>
                </c:pt>
                <c:pt idx="39">
                  <c:v>0.695636030000002</c:v>
                </c:pt>
              </c:numCache>
            </c:numRef>
          </c:val>
        </c:ser>
        <c:ser>
          <c:idx val="0"/>
          <c:order val="1"/>
          <c:tx>
            <c:strRef>
              <c:f>data!$C$2</c:f>
              <c:strCache>
                <c:ptCount val="1"/>
                <c:pt idx="0">
                  <c:v>Urban</c:v>
                </c:pt>
              </c:strCache>
            </c:strRef>
          </c:tx>
          <c:invertIfNegative val="0"/>
          <c:dLbls>
            <c:delete val="1"/>
          </c:dLbls>
          <c:cat>
            <c:strRef>
              <c:f>data!$A$3:$A$42</c:f>
              <c:strCache>
                <c:ptCount val="40"/>
                <c:pt idx="0">
                  <c:v>Oportunidades (CCT)</c:v>
                </c:pt>
                <c:pt idx="1">
                  <c:v>Temporary Employment (PET)</c:v>
                </c:pt>
                <c:pt idx="2">
                  <c:v>Health IMSS-Oportunidades</c:v>
                </c:pt>
                <c:pt idx="3">
                  <c:v>Diconsa (food subsidy)</c:v>
                </c:pt>
                <c:pt idx="4">
                  <c:v>Pension NC (estados)</c:v>
                </c:pt>
                <c:pt idx="5">
                  <c:v>Health Seguro Popular</c:v>
                </c:pt>
                <c:pt idx="6">
                  <c:v>Health SSA (excl. SP)</c:v>
                </c:pt>
                <c:pt idx="7">
                  <c:v>Total Direct Transfers</c:v>
                </c:pt>
                <c:pt idx="8">
                  <c:v>School breakfast</c:v>
                </c:pt>
                <c:pt idx="9">
                  <c:v>Food Program (PAL)</c:v>
                </c:pt>
                <c:pt idx="10">
                  <c:v>Primary edu</c:v>
                </c:pt>
                <c:pt idx="11">
                  <c:v>Preeschool edu</c:v>
                </c:pt>
                <c:pt idx="12">
                  <c:v>Smaller social programs</c:v>
                </c:pt>
                <c:pt idx="13">
                  <c:v>Pension NC (70 y más)</c:v>
                </c:pt>
                <c:pt idx="14">
                  <c:v>Procampo (agric. Subsidy)</c:v>
                </c:pt>
                <c:pt idx="15">
                  <c:v>Lower secondary edu</c:v>
                </c:pt>
                <c:pt idx="16">
                  <c:v>Liconsa (targeted milk subsidy)</c:v>
                </c:pt>
                <c:pt idx="17">
                  <c:v>Total social transfers CEQ</c:v>
                </c:pt>
                <c:pt idx="18">
                  <c:v>Total Transfers in kind</c:v>
                </c:pt>
                <c:pt idx="19">
                  <c:v>Upper secondary edu</c:v>
                </c:pt>
                <c:pt idx="20">
                  <c:v>Scholarships (excl. Oport.)</c:v>
                </c:pt>
                <c:pt idx="21">
                  <c:v>Electricity subsidy</c:v>
                </c:pt>
                <c:pt idx="22">
                  <c:v>Child care SEDESOL</c:v>
                </c:pt>
                <c:pt idx="23">
                  <c:v>Gas LP subsidies</c:v>
                </c:pt>
                <c:pt idx="24">
                  <c:v>Pension income (sensitivity ordering)</c:v>
                </c:pt>
                <c:pt idx="25">
                  <c:v>Health IMSS</c:v>
                </c:pt>
                <c:pt idx="26">
                  <c:v>Negative ISR (Employment Subs)</c:v>
                </c:pt>
                <c:pt idx="27">
                  <c:v>Tertiary edu</c:v>
                </c:pt>
                <c:pt idx="28">
                  <c:v>Petrol subsidies (IEPS petrol negative)</c:v>
                </c:pt>
                <c:pt idx="29">
                  <c:v>Pension subs. (IMSS Active)</c:v>
                </c:pt>
                <c:pt idx="30">
                  <c:v>Pension NC (DF)</c:v>
                </c:pt>
                <c:pt idx="31">
                  <c:v>Pension subs. (IMSS Pensioners)</c:v>
                </c:pt>
                <c:pt idx="32">
                  <c:v>Gini market income</c:v>
                </c:pt>
                <c:pt idx="33">
                  <c:v>Health PEMEX</c:v>
                </c:pt>
                <c:pt idx="34">
                  <c:v>Health ISSSTE</c:v>
                </c:pt>
                <c:pt idx="35">
                  <c:v>Child care IMSS</c:v>
                </c:pt>
                <c:pt idx="36">
                  <c:v>Pension subs. (ISSSTE)</c:v>
                </c:pt>
                <c:pt idx="37">
                  <c:v>Pemex Pensioners</c:v>
                </c:pt>
                <c:pt idx="38">
                  <c:v>Fiscal spending private schools</c:v>
                </c:pt>
                <c:pt idx="39">
                  <c:v>Pension income (benchmark ordering)</c:v>
                </c:pt>
              </c:strCache>
            </c:strRef>
          </c:cat>
          <c:val>
            <c:numRef>
              <c:f>data!$C$3:$C$42</c:f>
              <c:numCache>
                <c:formatCode>0.00</c:formatCode>
                <c:ptCount val="40"/>
                <c:pt idx="0">
                  <c:v>-0.55561413</c:v>
                </c:pt>
                <c:pt idx="1">
                  <c:v>-0.03359031</c:v>
                </c:pt>
                <c:pt idx="2">
                  <c:v>-0.3551298</c:v>
                </c:pt>
                <c:pt idx="3">
                  <c:v>-0.233584490000001</c:v>
                </c:pt>
                <c:pt idx="4">
                  <c:v>-0.30006983</c:v>
                </c:pt>
                <c:pt idx="5">
                  <c:v>-0.345036280000001</c:v>
                </c:pt>
                <c:pt idx="6">
                  <c:v>-0.35006904</c:v>
                </c:pt>
                <c:pt idx="7">
                  <c:v>-0.20192194</c:v>
                </c:pt>
                <c:pt idx="8">
                  <c:v>-0.247512260000001</c:v>
                </c:pt>
                <c:pt idx="9">
                  <c:v>-0.345712670000002</c:v>
                </c:pt>
                <c:pt idx="10">
                  <c:v>-0.26614155</c:v>
                </c:pt>
                <c:pt idx="11">
                  <c:v>-0.26225264</c:v>
                </c:pt>
                <c:pt idx="12">
                  <c:v>-0.0105304200000001</c:v>
                </c:pt>
                <c:pt idx="13">
                  <c:v>-0.16962971</c:v>
                </c:pt>
                <c:pt idx="14">
                  <c:v>-0.13855924</c:v>
                </c:pt>
                <c:pt idx="15">
                  <c:v>-0.17805307</c:v>
                </c:pt>
                <c:pt idx="16">
                  <c:v>-0.20782835</c:v>
                </c:pt>
                <c:pt idx="17" formatCode="0.000">
                  <c:v>-0.0513757907743384</c:v>
                </c:pt>
                <c:pt idx="18">
                  <c:v>-0.0396249100000001</c:v>
                </c:pt>
                <c:pt idx="19">
                  <c:v>-0.02551073</c:v>
                </c:pt>
                <c:pt idx="20">
                  <c:v>0.0753998300000004</c:v>
                </c:pt>
                <c:pt idx="21">
                  <c:v>0.15492851</c:v>
                </c:pt>
                <c:pt idx="22">
                  <c:v>0.11660165</c:v>
                </c:pt>
                <c:pt idx="23">
                  <c:v>0.206901630000001</c:v>
                </c:pt>
                <c:pt idx="24">
                  <c:v>0.180907310000001</c:v>
                </c:pt>
                <c:pt idx="25">
                  <c:v>0.18327474</c:v>
                </c:pt>
                <c:pt idx="26">
                  <c:v>0.18503254</c:v>
                </c:pt>
                <c:pt idx="27">
                  <c:v>0.249104130000001</c:v>
                </c:pt>
                <c:pt idx="28">
                  <c:v>0.30210801</c:v>
                </c:pt>
                <c:pt idx="29">
                  <c:v>0.31810644</c:v>
                </c:pt>
                <c:pt idx="30">
                  <c:v>0.348779110000001</c:v>
                </c:pt>
                <c:pt idx="31">
                  <c:v>0.372630860000001</c:v>
                </c:pt>
                <c:pt idx="32">
                  <c:v>0.48061369</c:v>
                </c:pt>
                <c:pt idx="33">
                  <c:v>0.44067275</c:v>
                </c:pt>
                <c:pt idx="34">
                  <c:v>0.44417144</c:v>
                </c:pt>
                <c:pt idx="35">
                  <c:v>0.437360130000001</c:v>
                </c:pt>
                <c:pt idx="36">
                  <c:v>0.592406149999994</c:v>
                </c:pt>
                <c:pt idx="37">
                  <c:v>0.593621200000002</c:v>
                </c:pt>
                <c:pt idx="39">
                  <c:v>0.656091370000004</c:v>
                </c:pt>
              </c:numCache>
            </c:numRef>
          </c:val>
        </c:ser>
        <c:ser>
          <c:idx val="2"/>
          <c:order val="2"/>
          <c:tx>
            <c:strRef>
              <c:f>data!$D$2</c:f>
              <c:strCache>
                <c:ptCount val="1"/>
                <c:pt idx="0">
                  <c:v>Rural</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data!$A$3:$A$42</c:f>
              <c:strCache>
                <c:ptCount val="40"/>
                <c:pt idx="0">
                  <c:v>Oportunidades (CCT)</c:v>
                </c:pt>
                <c:pt idx="1">
                  <c:v>Temporary Employment (PET)</c:v>
                </c:pt>
                <c:pt idx="2">
                  <c:v>Health IMSS-Oportunidades</c:v>
                </c:pt>
                <c:pt idx="3">
                  <c:v>Diconsa (food subsidy)</c:v>
                </c:pt>
                <c:pt idx="4">
                  <c:v>Pension NC (estados)</c:v>
                </c:pt>
                <c:pt idx="5">
                  <c:v>Health Seguro Popular</c:v>
                </c:pt>
                <c:pt idx="6">
                  <c:v>Health SSA (excl. SP)</c:v>
                </c:pt>
                <c:pt idx="7">
                  <c:v>Total Direct Transfers</c:v>
                </c:pt>
                <c:pt idx="8">
                  <c:v>School breakfast</c:v>
                </c:pt>
                <c:pt idx="9">
                  <c:v>Food Program (PAL)</c:v>
                </c:pt>
                <c:pt idx="10">
                  <c:v>Primary edu</c:v>
                </c:pt>
                <c:pt idx="11">
                  <c:v>Preeschool edu</c:v>
                </c:pt>
                <c:pt idx="12">
                  <c:v>Smaller social programs</c:v>
                </c:pt>
                <c:pt idx="13">
                  <c:v>Pension NC (70 y más)</c:v>
                </c:pt>
                <c:pt idx="14">
                  <c:v>Procampo (agric. Subsidy)</c:v>
                </c:pt>
                <c:pt idx="15">
                  <c:v>Lower secondary edu</c:v>
                </c:pt>
                <c:pt idx="16">
                  <c:v>Liconsa (targeted milk subsidy)</c:v>
                </c:pt>
                <c:pt idx="17">
                  <c:v>Total social transfers CEQ</c:v>
                </c:pt>
                <c:pt idx="18">
                  <c:v>Total Transfers in kind</c:v>
                </c:pt>
                <c:pt idx="19">
                  <c:v>Upper secondary edu</c:v>
                </c:pt>
                <c:pt idx="20">
                  <c:v>Scholarships (excl. Oport.)</c:v>
                </c:pt>
                <c:pt idx="21">
                  <c:v>Electricity subsidy</c:v>
                </c:pt>
                <c:pt idx="22">
                  <c:v>Child care SEDESOL</c:v>
                </c:pt>
                <c:pt idx="23">
                  <c:v>Gas LP subsidies</c:v>
                </c:pt>
                <c:pt idx="24">
                  <c:v>Pension income (sensitivity ordering)</c:v>
                </c:pt>
                <c:pt idx="25">
                  <c:v>Health IMSS</c:v>
                </c:pt>
                <c:pt idx="26">
                  <c:v>Negative ISR (Employment Subs)</c:v>
                </c:pt>
                <c:pt idx="27">
                  <c:v>Tertiary edu</c:v>
                </c:pt>
                <c:pt idx="28">
                  <c:v>Petrol subsidies (IEPS petrol negative)</c:v>
                </c:pt>
                <c:pt idx="29">
                  <c:v>Pension subs. (IMSS Active)</c:v>
                </c:pt>
                <c:pt idx="30">
                  <c:v>Pension NC (DF)</c:v>
                </c:pt>
                <c:pt idx="31">
                  <c:v>Pension subs. (IMSS Pensioners)</c:v>
                </c:pt>
                <c:pt idx="32">
                  <c:v>Gini market income</c:v>
                </c:pt>
                <c:pt idx="33">
                  <c:v>Health PEMEX</c:v>
                </c:pt>
                <c:pt idx="34">
                  <c:v>Health ISSSTE</c:v>
                </c:pt>
                <c:pt idx="35">
                  <c:v>Child care IMSS</c:v>
                </c:pt>
                <c:pt idx="36">
                  <c:v>Pension subs. (ISSSTE)</c:v>
                </c:pt>
                <c:pt idx="37">
                  <c:v>Pemex Pensioners</c:v>
                </c:pt>
                <c:pt idx="38">
                  <c:v>Fiscal spending private schools</c:v>
                </c:pt>
                <c:pt idx="39">
                  <c:v>Pension income (benchmark ordering)</c:v>
                </c:pt>
              </c:strCache>
            </c:strRef>
          </c:cat>
          <c:val>
            <c:numRef>
              <c:f>data!$D$3:$D$42</c:f>
              <c:numCache>
                <c:formatCode>0.00</c:formatCode>
                <c:ptCount val="40"/>
                <c:pt idx="0">
                  <c:v>-0.21499067</c:v>
                </c:pt>
                <c:pt idx="1">
                  <c:v>-0.274508580000001</c:v>
                </c:pt>
                <c:pt idx="2">
                  <c:v>-0.20410711</c:v>
                </c:pt>
                <c:pt idx="3">
                  <c:v>-0.09640939</c:v>
                </c:pt>
                <c:pt idx="4">
                  <c:v>-0.184366200000001</c:v>
                </c:pt>
                <c:pt idx="5">
                  <c:v>-0.12586297</c:v>
                </c:pt>
                <c:pt idx="6">
                  <c:v>-0.09704543</c:v>
                </c:pt>
                <c:pt idx="7">
                  <c:v>-0.11148726</c:v>
                </c:pt>
                <c:pt idx="8">
                  <c:v>-0.11835677</c:v>
                </c:pt>
                <c:pt idx="9">
                  <c:v>0.0572726800000003</c:v>
                </c:pt>
                <c:pt idx="10">
                  <c:v>-0.159065900000001</c:v>
                </c:pt>
                <c:pt idx="11">
                  <c:v>-0.151580490000001</c:v>
                </c:pt>
                <c:pt idx="12">
                  <c:v>-0.24250474</c:v>
                </c:pt>
                <c:pt idx="13">
                  <c:v>0.0353099200000001</c:v>
                </c:pt>
                <c:pt idx="14">
                  <c:v>0.1204569</c:v>
                </c:pt>
                <c:pt idx="15">
                  <c:v>-0.09236022</c:v>
                </c:pt>
                <c:pt idx="16">
                  <c:v>0.0327222100000001</c:v>
                </c:pt>
                <c:pt idx="17" formatCode="0.000">
                  <c:v>-0.045950410892045</c:v>
                </c:pt>
                <c:pt idx="18">
                  <c:v>-0.0278851400000003</c:v>
                </c:pt>
                <c:pt idx="19">
                  <c:v>0.09397833</c:v>
                </c:pt>
                <c:pt idx="20">
                  <c:v>0.10505108</c:v>
                </c:pt>
                <c:pt idx="21">
                  <c:v>0.2033257</c:v>
                </c:pt>
                <c:pt idx="23">
                  <c:v>0.34864184</c:v>
                </c:pt>
                <c:pt idx="24">
                  <c:v>0.318916470000004</c:v>
                </c:pt>
                <c:pt idx="25">
                  <c:v>0.45808045</c:v>
                </c:pt>
                <c:pt idx="26">
                  <c:v>0.561935810000004</c:v>
                </c:pt>
                <c:pt idx="27">
                  <c:v>0.4025916</c:v>
                </c:pt>
                <c:pt idx="28">
                  <c:v>0.372314450000002</c:v>
                </c:pt>
                <c:pt idx="29">
                  <c:v>0.581688480000001</c:v>
                </c:pt>
                <c:pt idx="30">
                  <c:v>0.23634537</c:v>
                </c:pt>
                <c:pt idx="31">
                  <c:v>0.640262989999996</c:v>
                </c:pt>
                <c:pt idx="32">
                  <c:v>0.51969696</c:v>
                </c:pt>
                <c:pt idx="33">
                  <c:v>0.756701260000004</c:v>
                </c:pt>
                <c:pt idx="34">
                  <c:v>0.702284389999996</c:v>
                </c:pt>
                <c:pt idx="36">
                  <c:v>0.718991200000005</c:v>
                </c:pt>
                <c:pt idx="39">
                  <c:v>0.739321490000004</c:v>
                </c:pt>
              </c:numCache>
            </c:numRef>
          </c:val>
        </c:ser>
        <c:dLbls>
          <c:showLegendKey val="0"/>
          <c:showVal val="1"/>
          <c:showCatName val="0"/>
          <c:showSerName val="0"/>
          <c:showPercent val="0"/>
          <c:showBubbleSize val="0"/>
        </c:dLbls>
        <c:gapWidth val="150"/>
        <c:axId val="-2109504376"/>
        <c:axId val="-2027321384"/>
      </c:barChart>
      <c:catAx>
        <c:axId val="-2109504376"/>
        <c:scaling>
          <c:orientation val="maxMin"/>
        </c:scaling>
        <c:delete val="0"/>
        <c:axPos val="l"/>
        <c:majorGridlines/>
        <c:numFmt formatCode="0.000" sourceLinked="1"/>
        <c:majorTickMark val="out"/>
        <c:minorTickMark val="none"/>
        <c:tickLblPos val="low"/>
        <c:txPr>
          <a:bodyPr/>
          <a:lstStyle/>
          <a:p>
            <a:pPr>
              <a:defRPr sz="900"/>
            </a:pPr>
            <a:endParaRPr lang="en-US"/>
          </a:p>
        </c:txPr>
        <c:crossAx val="-2027321384"/>
        <c:crosses val="autoZero"/>
        <c:auto val="1"/>
        <c:lblAlgn val="ctr"/>
        <c:lblOffset val="100"/>
        <c:noMultiLvlLbl val="0"/>
      </c:catAx>
      <c:valAx>
        <c:axId val="-2027321384"/>
        <c:scaling>
          <c:orientation val="minMax"/>
          <c:max val="0.8"/>
          <c:min val="-0.600000000000002"/>
        </c:scaling>
        <c:delete val="0"/>
        <c:axPos val="t"/>
        <c:majorGridlines/>
        <c:numFmt formatCode="0.00" sourceLinked="1"/>
        <c:majorTickMark val="out"/>
        <c:minorTickMark val="none"/>
        <c:tickLblPos val="nextTo"/>
        <c:crossAx val="-2109504376"/>
        <c:crosses val="autoZero"/>
        <c:crossBetween val="between"/>
      </c:valAx>
    </c:plotArea>
    <c:legend>
      <c:legendPos val="r"/>
      <c:layout>
        <c:manualLayout>
          <c:xMode val="edge"/>
          <c:yMode val="edge"/>
          <c:x val="0.844973013388168"/>
          <c:y val="0.088658159109423"/>
          <c:w val="0.126611525191399"/>
          <c:h val="0.113934422833416"/>
        </c:manualLayout>
      </c:layout>
      <c:overlay val="1"/>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2351902306077"/>
          <c:y val="0.0231690648912809"/>
          <c:w val="0.941682170936577"/>
          <c:h val="0.831064463046779"/>
        </c:manualLayout>
      </c:layout>
      <c:barChart>
        <c:barDir val="col"/>
        <c:grouping val="stacked"/>
        <c:varyColors val="0"/>
        <c:ser>
          <c:idx val="0"/>
          <c:order val="0"/>
          <c:tx>
            <c:strRef>
              <c:f>Hoja6!$C$3</c:f>
              <c:strCache>
                <c:ptCount val="1"/>
                <c:pt idx="0">
                  <c:v>Oportunidades</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Hoja6!$C$4:$C$13</c:f>
              <c:numCache>
                <c:formatCode>0</c:formatCode>
                <c:ptCount val="10"/>
                <c:pt idx="0">
                  <c:v>1677.960522703686</c:v>
                </c:pt>
                <c:pt idx="1">
                  <c:v>1090.051779139927</c:v>
                </c:pt>
                <c:pt idx="2">
                  <c:v>780.4918599022391</c:v>
                </c:pt>
                <c:pt idx="3">
                  <c:v>545.4943011242584</c:v>
                </c:pt>
                <c:pt idx="4">
                  <c:v>394.4089229293867</c:v>
                </c:pt>
                <c:pt idx="5">
                  <c:v>250.6429281677594</c:v>
                </c:pt>
                <c:pt idx="6">
                  <c:v>168.3809562469366</c:v>
                </c:pt>
                <c:pt idx="7">
                  <c:v>102.7742907604552</c:v>
                </c:pt>
                <c:pt idx="8">
                  <c:v>36.38802706707845</c:v>
                </c:pt>
                <c:pt idx="9">
                  <c:v>18.19114496649847</c:v>
                </c:pt>
              </c:numCache>
            </c:numRef>
          </c:val>
        </c:ser>
        <c:ser>
          <c:idx val="1"/>
          <c:order val="1"/>
          <c:tx>
            <c:strRef>
              <c:f>Hoja6!$D$3</c:f>
              <c:strCache>
                <c:ptCount val="1"/>
                <c:pt idx="0">
                  <c:v>Otras transferencias directas*</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Hoja6!$D$4:$D$13</c:f>
              <c:numCache>
                <c:formatCode>0</c:formatCode>
                <c:ptCount val="10"/>
                <c:pt idx="0">
                  <c:v>1243.653020829906</c:v>
                </c:pt>
                <c:pt idx="1">
                  <c:v>782.4959893923144</c:v>
                </c:pt>
                <c:pt idx="2">
                  <c:v>816.9965128351793</c:v>
                </c:pt>
                <c:pt idx="3">
                  <c:v>603.4513720395042</c:v>
                </c:pt>
                <c:pt idx="4">
                  <c:v>612.7338896735527</c:v>
                </c:pt>
                <c:pt idx="5">
                  <c:v>572.7283033206516</c:v>
                </c:pt>
                <c:pt idx="6">
                  <c:v>529.6326344658544</c:v>
                </c:pt>
                <c:pt idx="7">
                  <c:v>569.285309069698</c:v>
                </c:pt>
                <c:pt idx="8">
                  <c:v>532.710348480163</c:v>
                </c:pt>
                <c:pt idx="9">
                  <c:v>677.6906118693296</c:v>
                </c:pt>
              </c:numCache>
            </c:numRef>
          </c:val>
        </c:ser>
        <c:ser>
          <c:idx val="2"/>
          <c:order val="2"/>
          <c:tx>
            <c:strRef>
              <c:f>Hoja6!$E$3</c:f>
              <c:strCache>
                <c:ptCount val="1"/>
                <c:pt idx="0">
                  <c:v>Seguro Popular</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Hoja6!$E$4:$E$13</c:f>
              <c:numCache>
                <c:formatCode>_-* #,##0_-;\-* #,##0_-;_-* "-"??_-;_-@_-</c:formatCode>
                <c:ptCount val="10"/>
                <c:pt idx="0">
                  <c:v>799.0</c:v>
                </c:pt>
                <c:pt idx="1">
                  <c:v>728.0</c:v>
                </c:pt>
                <c:pt idx="2">
                  <c:v>622.0</c:v>
                </c:pt>
                <c:pt idx="3">
                  <c:v>504.0</c:v>
                </c:pt>
                <c:pt idx="4">
                  <c:v>415.0</c:v>
                </c:pt>
                <c:pt idx="5">
                  <c:v>317.0</c:v>
                </c:pt>
                <c:pt idx="6">
                  <c:v>252.0</c:v>
                </c:pt>
                <c:pt idx="7">
                  <c:v>191.0</c:v>
                </c:pt>
                <c:pt idx="8">
                  <c:v>117.0</c:v>
                </c:pt>
                <c:pt idx="9">
                  <c:v>68.0</c:v>
                </c:pt>
              </c:numCache>
            </c:numRef>
          </c:val>
        </c:ser>
        <c:dLbls>
          <c:showLegendKey val="0"/>
          <c:showVal val="0"/>
          <c:showCatName val="0"/>
          <c:showSerName val="0"/>
          <c:showPercent val="0"/>
          <c:showBubbleSize val="0"/>
        </c:dLbls>
        <c:gapWidth val="150"/>
        <c:overlap val="100"/>
        <c:axId val="-2037057288"/>
        <c:axId val="-2037054312"/>
      </c:barChart>
      <c:catAx>
        <c:axId val="-2037057288"/>
        <c:scaling>
          <c:orientation val="minMax"/>
        </c:scaling>
        <c:delete val="0"/>
        <c:axPos val="b"/>
        <c:numFmt formatCode="_-* #,##0_-;\-* #,##0_-;_-* &quot;-&quot;??_-;_-@_-" sourceLinked="1"/>
        <c:majorTickMark val="out"/>
        <c:minorTickMark val="none"/>
        <c:tickLblPos val="nextTo"/>
        <c:crossAx val="-2037054312"/>
        <c:crosses val="autoZero"/>
        <c:auto val="1"/>
        <c:lblAlgn val="ctr"/>
        <c:lblOffset val="100"/>
        <c:noMultiLvlLbl val="0"/>
      </c:catAx>
      <c:valAx>
        <c:axId val="-2037054312"/>
        <c:scaling>
          <c:orientation val="minMax"/>
        </c:scaling>
        <c:delete val="0"/>
        <c:axPos val="l"/>
        <c:majorGridlines/>
        <c:numFmt formatCode="0" sourceLinked="1"/>
        <c:majorTickMark val="out"/>
        <c:minorTickMark val="none"/>
        <c:tickLblPos val="nextTo"/>
        <c:crossAx val="-2037057288"/>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2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87177151356451"/>
          <c:y val="0.0210822883275943"/>
          <c:w val="0.941682170936577"/>
          <c:h val="0.713014090373364"/>
        </c:manualLayout>
      </c:layout>
      <c:barChart>
        <c:barDir val="col"/>
        <c:grouping val="stacked"/>
        <c:varyColors val="0"/>
        <c:ser>
          <c:idx val="0"/>
          <c:order val="0"/>
          <c:tx>
            <c:strRef>
              <c:f>Hoja6!$C$3</c:f>
              <c:strCache>
                <c:ptCount val="1"/>
                <c:pt idx="0">
                  <c:v>Oportunidades</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Hoja6!$C$4:$C$13</c:f>
              <c:numCache>
                <c:formatCode>0</c:formatCode>
                <c:ptCount val="10"/>
                <c:pt idx="0">
                  <c:v>1677.960522703686</c:v>
                </c:pt>
                <c:pt idx="1">
                  <c:v>1090.051779139927</c:v>
                </c:pt>
                <c:pt idx="2">
                  <c:v>780.4918599022391</c:v>
                </c:pt>
                <c:pt idx="3">
                  <c:v>545.4943011242584</c:v>
                </c:pt>
                <c:pt idx="4">
                  <c:v>394.4089229293867</c:v>
                </c:pt>
                <c:pt idx="5">
                  <c:v>250.6429281677594</c:v>
                </c:pt>
                <c:pt idx="6">
                  <c:v>168.3809562469366</c:v>
                </c:pt>
                <c:pt idx="7">
                  <c:v>102.7742907604552</c:v>
                </c:pt>
                <c:pt idx="8">
                  <c:v>36.38802706707845</c:v>
                </c:pt>
                <c:pt idx="9">
                  <c:v>18.19114496649847</c:v>
                </c:pt>
              </c:numCache>
            </c:numRef>
          </c:val>
        </c:ser>
        <c:ser>
          <c:idx val="1"/>
          <c:order val="1"/>
          <c:tx>
            <c:strRef>
              <c:f>Hoja6!$D$3</c:f>
              <c:strCache>
                <c:ptCount val="1"/>
                <c:pt idx="0">
                  <c:v>Otras transferencias directas*</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Hoja6!$D$4:$D$13</c:f>
              <c:numCache>
                <c:formatCode>0</c:formatCode>
                <c:ptCount val="10"/>
                <c:pt idx="0">
                  <c:v>1243.653020829906</c:v>
                </c:pt>
                <c:pt idx="1">
                  <c:v>782.4959893923144</c:v>
                </c:pt>
                <c:pt idx="2">
                  <c:v>816.9965128351793</c:v>
                </c:pt>
                <c:pt idx="3">
                  <c:v>603.4513720395042</c:v>
                </c:pt>
                <c:pt idx="4">
                  <c:v>612.7338896735527</c:v>
                </c:pt>
                <c:pt idx="5">
                  <c:v>572.7283033206516</c:v>
                </c:pt>
                <c:pt idx="6">
                  <c:v>529.6326344658544</c:v>
                </c:pt>
                <c:pt idx="7">
                  <c:v>569.285309069698</c:v>
                </c:pt>
                <c:pt idx="8">
                  <c:v>532.710348480163</c:v>
                </c:pt>
                <c:pt idx="9">
                  <c:v>677.6906118693296</c:v>
                </c:pt>
              </c:numCache>
            </c:numRef>
          </c:val>
        </c:ser>
        <c:ser>
          <c:idx val="2"/>
          <c:order val="2"/>
          <c:tx>
            <c:strRef>
              <c:f>Hoja6!$E$3</c:f>
              <c:strCache>
                <c:ptCount val="1"/>
                <c:pt idx="0">
                  <c:v>Seguro Popular</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Hoja6!$E$4:$E$13</c:f>
              <c:numCache>
                <c:formatCode>_-* #,##0_-;\-* #,##0_-;_-* "-"??_-;_-@_-</c:formatCode>
                <c:ptCount val="10"/>
                <c:pt idx="0">
                  <c:v>799.0</c:v>
                </c:pt>
                <c:pt idx="1">
                  <c:v>728.0</c:v>
                </c:pt>
                <c:pt idx="2">
                  <c:v>622.0</c:v>
                </c:pt>
                <c:pt idx="3">
                  <c:v>504.0</c:v>
                </c:pt>
                <c:pt idx="4">
                  <c:v>415.0</c:v>
                </c:pt>
                <c:pt idx="5">
                  <c:v>317.0</c:v>
                </c:pt>
                <c:pt idx="6">
                  <c:v>252.0</c:v>
                </c:pt>
                <c:pt idx="7">
                  <c:v>191.0</c:v>
                </c:pt>
                <c:pt idx="8">
                  <c:v>117.0</c:v>
                </c:pt>
                <c:pt idx="9">
                  <c:v>68.0</c:v>
                </c:pt>
              </c:numCache>
            </c:numRef>
          </c:val>
        </c:ser>
        <c:ser>
          <c:idx val="3"/>
          <c:order val="3"/>
          <c:tx>
            <c:strRef>
              <c:f>Hoja6!$F$3</c:f>
              <c:strCache>
                <c:ptCount val="1"/>
                <c:pt idx="0">
                  <c:v>Subsidio al Salario (ISR negativo)</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Hoja6!$F$4:$F$13</c:f>
              <c:numCache>
                <c:formatCode>_-* #,##0.00_-;\-* #,##0.00_-;_-* "-"??_-;_-@_-</c:formatCode>
                <c:ptCount val="10"/>
                <c:pt idx="0">
                  <c:v>8.564217673483101</c:v>
                </c:pt>
                <c:pt idx="1">
                  <c:v>71.13158357130754</c:v>
                </c:pt>
                <c:pt idx="2">
                  <c:v>152.2631420446212</c:v>
                </c:pt>
                <c:pt idx="3">
                  <c:v>237.7742428527602</c:v>
                </c:pt>
                <c:pt idx="4">
                  <c:v>309.1800651773428</c:v>
                </c:pt>
                <c:pt idx="5">
                  <c:v>406.8197079304856</c:v>
                </c:pt>
                <c:pt idx="6">
                  <c:v>485.0615142572686</c:v>
                </c:pt>
                <c:pt idx="7">
                  <c:v>504.1488838735034</c:v>
                </c:pt>
                <c:pt idx="8">
                  <c:v>527.0263223391025</c:v>
                </c:pt>
                <c:pt idx="9">
                  <c:v>334.3641435245875</c:v>
                </c:pt>
              </c:numCache>
            </c:numRef>
          </c:val>
        </c:ser>
        <c:ser>
          <c:idx val="4"/>
          <c:order val="4"/>
          <c:tx>
            <c:strRef>
              <c:f>Hoja6!$G$3</c:f>
              <c:strCache>
                <c:ptCount val="1"/>
                <c:pt idx="0">
                  <c:v>Subsidios SS Contributiva Pensiones</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Hoja6!$G$4:$G$13</c:f>
              <c:numCache>
                <c:formatCode>0</c:formatCode>
                <c:ptCount val="10"/>
                <c:pt idx="0">
                  <c:v>24.0</c:v>
                </c:pt>
                <c:pt idx="1">
                  <c:v>214.0</c:v>
                </c:pt>
                <c:pt idx="2">
                  <c:v>548.0</c:v>
                </c:pt>
                <c:pt idx="3">
                  <c:v>764.0</c:v>
                </c:pt>
                <c:pt idx="4">
                  <c:v>981.0</c:v>
                </c:pt>
                <c:pt idx="5">
                  <c:v>1551.0</c:v>
                </c:pt>
                <c:pt idx="6">
                  <c:v>2000.0</c:v>
                </c:pt>
                <c:pt idx="7">
                  <c:v>2804.0</c:v>
                </c:pt>
                <c:pt idx="8">
                  <c:v>3797.0</c:v>
                </c:pt>
                <c:pt idx="9">
                  <c:v>6755.0</c:v>
                </c:pt>
              </c:numCache>
            </c:numRef>
          </c:val>
        </c:ser>
        <c:ser>
          <c:idx val="5"/>
          <c:order val="5"/>
          <c:tx>
            <c:strRef>
              <c:f>Hoja6!$H$3</c:f>
              <c:strCache>
                <c:ptCount val="1"/>
                <c:pt idx="0">
                  <c:v>Subsidios SS Contributiva Salud</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Hoja6!$H$4:$H$13</c:f>
              <c:numCache>
                <c:formatCode>0</c:formatCode>
                <c:ptCount val="10"/>
                <c:pt idx="0">
                  <c:v>40.0</c:v>
                </c:pt>
                <c:pt idx="1">
                  <c:v>160.0</c:v>
                </c:pt>
                <c:pt idx="2">
                  <c:v>292.0</c:v>
                </c:pt>
                <c:pt idx="3">
                  <c:v>409.0</c:v>
                </c:pt>
                <c:pt idx="4">
                  <c:v>501.0</c:v>
                </c:pt>
                <c:pt idx="5">
                  <c:v>610.0</c:v>
                </c:pt>
                <c:pt idx="6">
                  <c:v>695.0</c:v>
                </c:pt>
                <c:pt idx="7">
                  <c:v>775.0</c:v>
                </c:pt>
                <c:pt idx="8">
                  <c:v>877.0</c:v>
                </c:pt>
                <c:pt idx="9">
                  <c:v>929.0</c:v>
                </c:pt>
              </c:numCache>
            </c:numRef>
          </c:val>
        </c:ser>
        <c:ser>
          <c:idx val="6"/>
          <c:order val="6"/>
          <c:tx>
            <c:strRef>
              <c:f>Hoja6!$I$3</c:f>
              <c:strCache>
                <c:ptCount val="1"/>
                <c:pt idx="0">
                  <c:v>Subsidios Energéticos (subs. Gasolinas 2012)</c:v>
                </c:pt>
              </c:strCache>
            </c:strRef>
          </c:tx>
          <c:invertIfNegative val="0"/>
          <c:cat>
            <c:numRef>
              <c:f>Hoja6!$B$4:$B$13</c:f>
              <c:numCache>
                <c:formatCode>_-* #,##0_-;\-* #,##0_-;_-* "-"??_-;_-@_-</c:formatCode>
                <c:ptCount val="10"/>
                <c:pt idx="0">
                  <c:v>1.0</c:v>
                </c:pt>
                <c:pt idx="1">
                  <c:v>2.0</c:v>
                </c:pt>
                <c:pt idx="2">
                  <c:v>3.0</c:v>
                </c:pt>
                <c:pt idx="3">
                  <c:v>4.0</c:v>
                </c:pt>
                <c:pt idx="4">
                  <c:v>5.0</c:v>
                </c:pt>
                <c:pt idx="5">
                  <c:v>6.0</c:v>
                </c:pt>
                <c:pt idx="6">
                  <c:v>7.0</c:v>
                </c:pt>
                <c:pt idx="7">
                  <c:v>8.0</c:v>
                </c:pt>
                <c:pt idx="8">
                  <c:v>9.0</c:v>
                </c:pt>
                <c:pt idx="9">
                  <c:v>10.0</c:v>
                </c:pt>
              </c:numCache>
            </c:numRef>
          </c:cat>
          <c:val>
            <c:numRef>
              <c:f>Hoja6!$I$4:$I$13</c:f>
              <c:numCache>
                <c:formatCode>#,##0</c:formatCode>
                <c:ptCount val="10"/>
                <c:pt idx="0">
                  <c:v>988.0</c:v>
                </c:pt>
                <c:pt idx="1">
                  <c:v>1484.0</c:v>
                </c:pt>
                <c:pt idx="2">
                  <c:v>1692.0</c:v>
                </c:pt>
                <c:pt idx="3">
                  <c:v>2102.0</c:v>
                </c:pt>
                <c:pt idx="4">
                  <c:v>2445.0</c:v>
                </c:pt>
                <c:pt idx="5">
                  <c:v>2829.0</c:v>
                </c:pt>
                <c:pt idx="6">
                  <c:v>3265.0</c:v>
                </c:pt>
                <c:pt idx="7">
                  <c:v>3737.0</c:v>
                </c:pt>
                <c:pt idx="8">
                  <c:v>4356.0</c:v>
                </c:pt>
                <c:pt idx="9">
                  <c:v>6458.0</c:v>
                </c:pt>
              </c:numCache>
            </c:numRef>
          </c:val>
        </c:ser>
        <c:dLbls>
          <c:showLegendKey val="0"/>
          <c:showVal val="0"/>
          <c:showCatName val="0"/>
          <c:showSerName val="0"/>
          <c:showPercent val="0"/>
          <c:showBubbleSize val="0"/>
        </c:dLbls>
        <c:gapWidth val="150"/>
        <c:overlap val="100"/>
        <c:axId val="-2040632824"/>
        <c:axId val="-2041558344"/>
      </c:barChart>
      <c:catAx>
        <c:axId val="-2040632824"/>
        <c:scaling>
          <c:orientation val="minMax"/>
        </c:scaling>
        <c:delete val="0"/>
        <c:axPos val="b"/>
        <c:numFmt formatCode="_-* #,##0_-;\-* #,##0_-;_-* &quot;-&quot;??_-;_-@_-" sourceLinked="1"/>
        <c:majorTickMark val="out"/>
        <c:minorTickMark val="none"/>
        <c:tickLblPos val="nextTo"/>
        <c:crossAx val="-2041558344"/>
        <c:crosses val="autoZero"/>
        <c:auto val="1"/>
        <c:lblAlgn val="ctr"/>
        <c:lblOffset val="100"/>
        <c:noMultiLvlLbl val="0"/>
      </c:catAx>
      <c:valAx>
        <c:axId val="-2041558344"/>
        <c:scaling>
          <c:orientation val="minMax"/>
          <c:max val="16000.0"/>
        </c:scaling>
        <c:delete val="0"/>
        <c:axPos val="l"/>
        <c:majorGridlines/>
        <c:numFmt formatCode="0" sourceLinked="1"/>
        <c:majorTickMark val="out"/>
        <c:minorTickMark val="none"/>
        <c:tickLblPos val="nextTo"/>
        <c:crossAx val="-2040632824"/>
        <c:crosses val="autoZero"/>
        <c:crossBetween val="between"/>
      </c:valAx>
    </c:plotArea>
    <c:legend>
      <c:legendPos val="b"/>
      <c:layout>
        <c:manualLayout>
          <c:xMode val="edge"/>
          <c:yMode val="edge"/>
          <c:x val="0.0254095492144291"/>
          <c:y val="0.802230359570875"/>
          <c:w val="0.974590450785571"/>
          <c:h val="0.193825067795868"/>
        </c:manualLayout>
      </c:layout>
      <c:overlay val="0"/>
      <c:txPr>
        <a:bodyPr/>
        <a:lstStyle/>
        <a:p>
          <a:pPr>
            <a:defRPr sz="1400"/>
          </a:pPr>
          <a:endParaRPr lang="en-US"/>
        </a:p>
      </c:txPr>
    </c:legend>
    <c:plotVisOnly val="1"/>
    <c:dispBlanksAs val="gap"/>
    <c:showDLblsOverMax val="0"/>
  </c:chart>
  <c:txPr>
    <a:bodyPr/>
    <a:lstStyle/>
    <a:p>
      <a:pPr>
        <a:defRPr sz="12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17" name="16 Conector recto"/>
        <cdr:cNvSpPr/>
      </cdr:nvSpPr>
      <cdr:spPr>
        <a:xfrm xmlns:a="http://schemas.openxmlformats.org/drawingml/2006/main" flipV="1">
          <a:off x="0" y="0"/>
          <a:ext cx="0" cy="0"/>
        </a:xfrm>
        <a:prstGeom xmlns:a="http://schemas.openxmlformats.org/drawingml/2006/main" prst="line">
          <a:avLst/>
        </a:prstGeom>
        <a:ln xmlns:a="http://schemas.openxmlformats.org/drawingml/2006/main">
          <a:solidFill>
            <a:srgbClr val="FF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s-MX"/>
        </a:p>
      </cdr:txBody>
    </cdr:sp>
  </cdr:relSizeAnchor>
</c:userShapes>
</file>

<file path=ppt/drawings/drawing2.xml><?xml version="1.0" encoding="utf-8"?>
<c:userShapes xmlns:c="http://schemas.openxmlformats.org/drawingml/2006/chart">
  <cdr:relSizeAnchor xmlns:cdr="http://schemas.openxmlformats.org/drawingml/2006/chartDrawing">
    <cdr:from>
      <cdr:x>0.06306</cdr:x>
      <cdr:y>0.08696</cdr:y>
    </cdr:from>
    <cdr:to>
      <cdr:x>0.08108</cdr:x>
      <cdr:y>0.84058</cdr:y>
    </cdr:to>
    <cdr:sp macro="" textlink="">
      <cdr:nvSpPr>
        <cdr:cNvPr id="2" name="1 Abrir llave"/>
        <cdr:cNvSpPr/>
      </cdr:nvSpPr>
      <cdr:spPr>
        <a:xfrm xmlns:a="http://schemas.openxmlformats.org/drawingml/2006/main">
          <a:off x="504056" y="432048"/>
          <a:ext cx="144016" cy="3744416"/>
        </a:xfrm>
        <a:prstGeom xmlns:a="http://schemas.openxmlformats.org/drawingml/2006/main" prst="leftBrace">
          <a:avLst/>
        </a:prstGeom>
        <a:noFill xmlns:a="http://schemas.openxmlformats.org/drawingml/2006/main"/>
        <a:ln xmlns:a="http://schemas.openxmlformats.org/drawingml/2006/main" w="28575" cap="flat" cmpd="sng" algn="ctr">
          <a:solidFill>
            <a:srgbClr val="FF0000"/>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s-MX">
            <a:ln w="28575">
              <a:solidFill>
                <a:sysClr val="windowText" lastClr="000000"/>
              </a:solidFill>
            </a:ln>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0.0793</cdr:x>
      <cdr:y>0.5705</cdr:y>
    </cdr:from>
    <cdr:to>
      <cdr:x>0.09522</cdr:x>
      <cdr:y>0.74569</cdr:y>
    </cdr:to>
    <cdr:sp macro="" textlink="">
      <cdr:nvSpPr>
        <cdr:cNvPr id="2" name="1 Abrir llave"/>
        <cdr:cNvSpPr/>
      </cdr:nvSpPr>
      <cdr:spPr>
        <a:xfrm xmlns:a="http://schemas.openxmlformats.org/drawingml/2006/main">
          <a:off x="648072" y="3024336"/>
          <a:ext cx="130105" cy="928718"/>
        </a:xfrm>
        <a:prstGeom xmlns:a="http://schemas.openxmlformats.org/drawingml/2006/main" prst="leftBrac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s-MX" dirty="0">
            <a:ln w="28575">
              <a:solidFill>
                <a:schemeClr val="tx1"/>
              </a:solidFill>
            </a:ln>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1EC21A-1942-428C-916E-77976FA9E606}" type="datetimeFigureOut">
              <a:rPr lang="es-MX" smtClean="0"/>
              <a:t>5/31/13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9A35932-9019-4697-AE11-09DBF0B33B3D}" type="slidenum">
              <a:rPr lang="es-MX" smtClean="0"/>
              <a:t>‹#›</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EC21A-1942-428C-916E-77976FA9E606}" type="datetimeFigureOut">
              <a:rPr lang="es-MX" smtClean="0"/>
              <a:t>5/31/13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35932-9019-4697-AE11-09DBF0B33B3D}" type="slidenum">
              <a:rPr lang="es-MX" smtClean="0"/>
              <a:t>‹#›</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n-US" b="1" dirty="0"/>
              <a:t>Redistributive Impact and Efficiency of Mexico's Fiscal System</a:t>
            </a:r>
            <a:endParaRPr lang="es-MX" dirty="0"/>
          </a:p>
        </p:txBody>
      </p:sp>
      <p:sp>
        <p:nvSpPr>
          <p:cNvPr id="3" name="2 Subtítulo"/>
          <p:cNvSpPr>
            <a:spLocks noGrp="1"/>
          </p:cNvSpPr>
          <p:nvPr>
            <p:ph type="subTitle" idx="1"/>
          </p:nvPr>
        </p:nvSpPr>
        <p:spPr>
          <a:xfrm>
            <a:off x="1403648" y="4437112"/>
            <a:ext cx="6400800" cy="1752600"/>
          </a:xfrm>
        </p:spPr>
        <p:txBody>
          <a:bodyPr/>
          <a:lstStyle/>
          <a:p>
            <a:r>
              <a:rPr lang="es-MX" dirty="0" smtClean="0"/>
              <a:t>John Scott,</a:t>
            </a:r>
          </a:p>
          <a:p>
            <a:r>
              <a:rPr lang="es-MX" dirty="0" smtClean="0"/>
              <a:t>CIDE</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51520" y="0"/>
          <a:ext cx="8784976" cy="7245074"/>
        </p:xfrm>
        <a:graphic>
          <a:graphicData uri="http://schemas.openxmlformats.org/drawingml/2006/table">
            <a:tbl>
              <a:tblPr/>
              <a:tblGrid>
                <a:gridCol w="705892"/>
                <a:gridCol w="565040"/>
                <a:gridCol w="705892"/>
                <a:gridCol w="826391"/>
                <a:gridCol w="826391"/>
                <a:gridCol w="725432"/>
                <a:gridCol w="790567"/>
                <a:gridCol w="795451"/>
                <a:gridCol w="798708"/>
                <a:gridCol w="1022606"/>
                <a:gridCol w="1022606"/>
              </a:tblGrid>
              <a:tr h="866729">
                <a:tc gridSpan="11">
                  <a:txBody>
                    <a:bodyPr/>
                    <a:lstStyle/>
                    <a:p>
                      <a:pPr algn="ctr">
                        <a:lnSpc>
                          <a:spcPct val="115000"/>
                        </a:lnSpc>
                        <a:spcAft>
                          <a:spcPts val="0"/>
                        </a:spcAft>
                      </a:pPr>
                      <a:r>
                        <a:rPr lang="en-US" sz="1600" b="0" spc="-15" dirty="0" smtClean="0">
                          <a:latin typeface="Garamond"/>
                          <a:ea typeface="Times New Roman"/>
                        </a:rPr>
                        <a:t>Table 3</a:t>
                      </a:r>
                      <a:endParaRPr lang="es-MX" sz="1600" b="1" spc="-15" dirty="0" smtClean="0">
                        <a:latin typeface="Times New Roman"/>
                        <a:ea typeface="Times New Roman"/>
                      </a:endParaRPr>
                    </a:p>
                    <a:p>
                      <a:pPr algn="ctr">
                        <a:lnSpc>
                          <a:spcPct val="115000"/>
                        </a:lnSpc>
                        <a:spcAft>
                          <a:spcPts val="0"/>
                        </a:spcAft>
                      </a:pPr>
                      <a:r>
                        <a:rPr lang="en-US" sz="1600" dirty="0" smtClean="0">
                          <a:latin typeface="Garamond"/>
                          <a:ea typeface="Times New Roman"/>
                          <a:cs typeface="Times New Roman"/>
                        </a:rPr>
                        <a:t>Incidence </a:t>
                      </a:r>
                      <a:r>
                        <a:rPr lang="en-US" sz="1600" dirty="0">
                          <a:latin typeface="Garamond"/>
                          <a:ea typeface="Times New Roman"/>
                          <a:cs typeface="Times New Roman"/>
                        </a:rPr>
                        <a:t>of Taxes, Monetary and In-kind Transfers, and Indirect </a:t>
                      </a:r>
                      <a:r>
                        <a:rPr lang="en-US" sz="1600" dirty="0" smtClean="0">
                          <a:latin typeface="Garamond"/>
                          <a:ea typeface="Times New Roman"/>
                          <a:cs typeface="Times New Roman"/>
                        </a:rPr>
                        <a:t>Subsidies </a:t>
                      </a:r>
                      <a:r>
                        <a:rPr lang="en-US" sz="1600" dirty="0">
                          <a:latin typeface="Garamond"/>
                          <a:ea typeface="Times New Roman"/>
                          <a:cs typeface="Times New Roman"/>
                        </a:rPr>
                        <a:t>by </a:t>
                      </a:r>
                      <a:r>
                        <a:rPr lang="en-US" sz="1600" dirty="0" err="1">
                          <a:latin typeface="Garamond"/>
                          <a:ea typeface="Times New Roman"/>
                          <a:cs typeface="Times New Roman"/>
                        </a:rPr>
                        <a:t>Decile</a:t>
                      </a:r>
                      <a:r>
                        <a:rPr lang="en-US" sz="1600" dirty="0">
                          <a:latin typeface="Garamond"/>
                          <a:ea typeface="Times New Roman"/>
                          <a:cs typeface="Times New Roman"/>
                        </a:rPr>
                        <a:t> Nationally (with Respect to Market Income): 2010</a:t>
                      </a:r>
                      <a:endParaRPr lang="es-MX" sz="1400" dirty="0">
                        <a:latin typeface="Calibri"/>
                        <a:ea typeface="Times New Roman"/>
                        <a:cs typeface="Times New Roman"/>
                      </a:endParaRPr>
                    </a:p>
                  </a:txBody>
                  <a:tcPr marL="21654" marR="21654"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2606">
                <a:tc rowSpan="2">
                  <a:txBody>
                    <a:bodyPr/>
                    <a:lstStyle/>
                    <a:p>
                      <a:pPr algn="ctr">
                        <a:lnSpc>
                          <a:spcPct val="115000"/>
                        </a:lnSpc>
                        <a:spcAft>
                          <a:spcPts val="0"/>
                        </a:spcAft>
                      </a:pPr>
                      <a:endParaRPr lang="en-US" sz="1200" dirty="0">
                        <a:solidFill>
                          <a:srgbClr val="000000"/>
                        </a:solidFill>
                        <a:latin typeface="Garamond"/>
                        <a:ea typeface="Times New Roman"/>
                        <a:cs typeface="Calibri"/>
                      </a:endParaRPr>
                    </a:p>
                  </a:txBody>
                  <a:tcPr marL="21654" marR="216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ct val="115000"/>
                        </a:lnSpc>
                        <a:spcAft>
                          <a:spcPts val="0"/>
                        </a:spcAft>
                      </a:pPr>
                      <a:r>
                        <a:rPr lang="en-US" sz="1200" dirty="0">
                          <a:solidFill>
                            <a:srgbClr val="000000"/>
                          </a:solidFill>
                          <a:latin typeface="Garamond"/>
                          <a:ea typeface="Times New Roman"/>
                          <a:cs typeface="Calibri"/>
                        </a:rPr>
                        <a:t>Deciles</a:t>
                      </a:r>
                      <a:endParaRPr lang="es-MX" sz="1100" dirty="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MX"/>
                    </a:p>
                  </a:txBody>
                  <a:tcPr/>
                </a:tc>
                <a:tc gridSpan="2">
                  <a:txBody>
                    <a:bodyPr/>
                    <a:lstStyle/>
                    <a:p>
                      <a:pPr algn="ctr">
                        <a:lnSpc>
                          <a:spcPct val="115000"/>
                        </a:lnSpc>
                        <a:spcAft>
                          <a:spcPts val="0"/>
                        </a:spcAft>
                      </a:pPr>
                      <a:r>
                        <a:rPr lang="en-US" sz="1200">
                          <a:solidFill>
                            <a:srgbClr val="000000"/>
                          </a:solidFill>
                          <a:latin typeface="Garamond"/>
                          <a:ea typeface="Times New Roman"/>
                          <a:cs typeface="Calibri"/>
                        </a:rPr>
                        <a:t>Net benefits</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MX"/>
                    </a:p>
                  </a:txBody>
                  <a:tcPr/>
                </a:tc>
                <a:tc gridSpan="3">
                  <a:txBody>
                    <a:bodyPr/>
                    <a:lstStyle/>
                    <a:p>
                      <a:pPr algn="ctr">
                        <a:lnSpc>
                          <a:spcPct val="115000"/>
                        </a:lnSpc>
                        <a:spcAft>
                          <a:spcPts val="0"/>
                        </a:spcAft>
                      </a:pPr>
                      <a:r>
                        <a:rPr lang="en-US" sz="1200" dirty="0">
                          <a:solidFill>
                            <a:srgbClr val="000000"/>
                          </a:solidFill>
                          <a:latin typeface="Garamond"/>
                          <a:ea typeface="Times New Roman"/>
                          <a:cs typeface="Calibri"/>
                        </a:rPr>
                        <a:t>Taxes</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MX"/>
                    </a:p>
                  </a:txBody>
                  <a:tcPr/>
                </a:tc>
                <a:tc hMerge="1">
                  <a:txBody>
                    <a:bodyPr/>
                    <a:lstStyle/>
                    <a:p>
                      <a:endParaRPr lang="es-MX"/>
                    </a:p>
                  </a:txBody>
                  <a:tcPr/>
                </a:tc>
                <a:tc gridSpan="3">
                  <a:txBody>
                    <a:bodyPr/>
                    <a:lstStyle/>
                    <a:p>
                      <a:pPr algn="ctr">
                        <a:lnSpc>
                          <a:spcPct val="115000"/>
                        </a:lnSpc>
                        <a:spcAft>
                          <a:spcPts val="0"/>
                        </a:spcAft>
                      </a:pPr>
                      <a:r>
                        <a:rPr lang="en-US" sz="1200">
                          <a:solidFill>
                            <a:srgbClr val="000000"/>
                          </a:solidFill>
                          <a:latin typeface="Garamond"/>
                          <a:ea typeface="Times New Roman"/>
                          <a:cs typeface="Calibri"/>
                        </a:rPr>
                        <a:t>Benefits</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MX"/>
                    </a:p>
                  </a:txBody>
                  <a:tcPr/>
                </a:tc>
                <a:tc hMerge="1">
                  <a:txBody>
                    <a:bodyPr/>
                    <a:lstStyle/>
                    <a:p>
                      <a:endParaRPr lang="es-MX"/>
                    </a:p>
                  </a:txBody>
                  <a:tcPr/>
                </a:tc>
              </a:tr>
              <a:tr h="387085">
                <a:tc vMerge="1">
                  <a:txBody>
                    <a:bodyPr/>
                    <a:lstStyle/>
                    <a:p>
                      <a:endParaRPr lang="es-MX"/>
                    </a:p>
                  </a:txBody>
                  <a:tcPr/>
                </a:tc>
                <a:tc gridSpan="2" vMerge="1">
                  <a:txBody>
                    <a:bodyPr/>
                    <a:lstStyle/>
                    <a:p>
                      <a:endParaRPr lang="es-MX"/>
                    </a:p>
                  </a:txBody>
                  <a:tcPr/>
                </a:tc>
                <a:tc hMerge="1" vMerge="1">
                  <a:txBody>
                    <a:bodyPr/>
                    <a:lstStyle/>
                    <a:p>
                      <a:endParaRPr lang="es-MX"/>
                    </a:p>
                  </a:txBody>
                  <a:tcPr/>
                </a:tc>
                <a:tc>
                  <a:txBody>
                    <a:bodyPr/>
                    <a:lstStyle/>
                    <a:p>
                      <a:pPr algn="ctr">
                        <a:lnSpc>
                          <a:spcPct val="115000"/>
                        </a:lnSpc>
                        <a:spcAft>
                          <a:spcPts val="0"/>
                        </a:spcAft>
                      </a:pPr>
                      <a:r>
                        <a:rPr lang="en-US" sz="1100" dirty="0">
                          <a:solidFill>
                            <a:srgbClr val="000000"/>
                          </a:solidFill>
                          <a:latin typeface="Garamond"/>
                          <a:ea typeface="Times New Roman"/>
                          <a:cs typeface="Calibri"/>
                        </a:rPr>
                        <a:t>Total</a:t>
                      </a:r>
                      <a:endParaRPr lang="es-MX" sz="1100" dirty="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a:solidFill>
                            <a:srgbClr val="000000"/>
                          </a:solidFill>
                          <a:latin typeface="Garamond"/>
                          <a:ea typeface="Times New Roman"/>
                          <a:cs typeface="Calibri"/>
                        </a:rPr>
                        <a:t>Monetary</a:t>
                      </a:r>
                      <a:r>
                        <a:rPr lang="en-US" sz="1100" baseline="30000">
                          <a:solidFill>
                            <a:srgbClr val="000000"/>
                          </a:solidFill>
                          <a:latin typeface="Garamond"/>
                          <a:ea typeface="Times New Roman"/>
                          <a:cs typeface="Calibri"/>
                        </a:rPr>
                        <a:t>a</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100">
                          <a:solidFill>
                            <a:srgbClr val="000000"/>
                          </a:solidFill>
                          <a:latin typeface="Garamond"/>
                          <a:ea typeface="Times New Roman"/>
                          <a:cs typeface="Calibri"/>
                        </a:rPr>
                        <a:t>Total </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100" dirty="0" err="1">
                          <a:solidFill>
                            <a:srgbClr val="000000"/>
                          </a:solidFill>
                          <a:latin typeface="Garamond"/>
                          <a:ea typeface="Times New Roman"/>
                          <a:cs typeface="Calibri"/>
                        </a:rPr>
                        <a:t>Direct</a:t>
                      </a:r>
                      <a:r>
                        <a:rPr lang="en-US" sz="1100" baseline="30000" dirty="0" err="1">
                          <a:solidFill>
                            <a:srgbClr val="000000"/>
                          </a:solidFill>
                          <a:latin typeface="Garamond"/>
                          <a:ea typeface="Times New Roman"/>
                          <a:cs typeface="Calibri"/>
                        </a:rPr>
                        <a:t>b</a:t>
                      </a:r>
                      <a:r>
                        <a:rPr lang="en-US" sz="1100" dirty="0">
                          <a:solidFill>
                            <a:srgbClr val="000000"/>
                          </a:solidFill>
                          <a:latin typeface="Garamond"/>
                          <a:ea typeface="Times New Roman"/>
                          <a:cs typeface="Calibri"/>
                        </a:rPr>
                        <a:t> </a:t>
                      </a:r>
                      <a:endParaRPr lang="es-MX" sz="1100" dirty="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a:solidFill>
                            <a:srgbClr val="000000"/>
                          </a:solidFill>
                          <a:latin typeface="Garamond"/>
                          <a:ea typeface="Times New Roman"/>
                          <a:cs typeface="Calibri"/>
                        </a:rPr>
                        <a:t>Indirect</a:t>
                      </a:r>
                      <a:r>
                        <a:rPr lang="en-US" sz="1100" baseline="30000">
                          <a:solidFill>
                            <a:srgbClr val="000000"/>
                          </a:solidFill>
                          <a:latin typeface="Garamond"/>
                          <a:ea typeface="Times New Roman"/>
                          <a:cs typeface="Calibri"/>
                        </a:rPr>
                        <a:t>c,d</a:t>
                      </a:r>
                      <a:r>
                        <a:rPr lang="en-US" sz="1100">
                          <a:solidFill>
                            <a:srgbClr val="000000"/>
                          </a:solidFill>
                          <a:latin typeface="Garamond"/>
                          <a:ea typeface="Times New Roman"/>
                          <a:cs typeface="Calibri"/>
                        </a:rPr>
                        <a:t> </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a:solidFill>
                            <a:srgbClr val="000000"/>
                          </a:solidFill>
                          <a:latin typeface="Garamond"/>
                          <a:ea typeface="Times New Roman"/>
                          <a:cs typeface="Calibri"/>
                        </a:rPr>
                        <a:t>Indirect Subsidies</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a:solidFill>
                            <a:srgbClr val="000000"/>
                          </a:solidFill>
                          <a:latin typeface="Garamond"/>
                          <a:ea typeface="Times New Roman"/>
                          <a:cs typeface="Calibri"/>
                        </a:rPr>
                        <a:t>Direct  Transfers</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100">
                          <a:solidFill>
                            <a:srgbClr val="000000"/>
                          </a:solidFill>
                          <a:latin typeface="Garamond"/>
                          <a:ea typeface="Times New Roman"/>
                          <a:cs typeface="Calibri"/>
                        </a:rPr>
                        <a:t>In-kind Transfers</a:t>
                      </a:r>
                      <a:endParaRPr lang="es-MX" sz="1100">
                        <a:latin typeface="Calibri"/>
                        <a:ea typeface="Times New Roman"/>
                        <a:cs typeface="Times New Roman"/>
                      </a:endParaRPr>
                    </a:p>
                  </a:txBody>
                  <a:tcPr marL="21654" marR="216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92606">
                <a:tc rowSpan="11">
                  <a:txBody>
                    <a:bodyPr/>
                    <a:lstStyle/>
                    <a:p>
                      <a:pPr algn="ctr">
                        <a:lnSpc>
                          <a:spcPct val="115000"/>
                        </a:lnSpc>
                        <a:spcAft>
                          <a:spcPts val="0"/>
                        </a:spcAft>
                      </a:pPr>
                      <a:r>
                        <a:rPr lang="en-US" sz="1200">
                          <a:solidFill>
                            <a:srgbClr val="000000"/>
                          </a:solidFill>
                          <a:latin typeface="Garamond"/>
                          <a:ea typeface="Times New Roman"/>
                          <a:cs typeface="Calibri"/>
                        </a:rPr>
                        <a:t>Benchmark</a:t>
                      </a:r>
                      <a:r>
                        <a:rPr lang="en-US" sz="1100">
                          <a:latin typeface="Calibri"/>
                          <a:ea typeface="Times New Roman"/>
                          <a:cs typeface="Times New Roman"/>
                        </a:rPr>
                        <a:t> </a:t>
                      </a:r>
                      <a:r>
                        <a:rPr lang="en-US" sz="1200">
                          <a:solidFill>
                            <a:srgbClr val="000000"/>
                          </a:solidFill>
                          <a:latin typeface="Garamond"/>
                          <a:ea typeface="Times New Roman"/>
                          <a:cs typeface="Calibri"/>
                        </a:rPr>
                        <a:t>: informal consumption</a:t>
                      </a:r>
                      <a:endParaRPr lang="es-MX" sz="1100">
                        <a:latin typeface="Calibri"/>
                        <a:ea typeface="Times New Roman"/>
                        <a:cs typeface="Times New Roman"/>
                      </a:endParaRPr>
                    </a:p>
                  </a:txBody>
                  <a:tcPr marL="21654" marR="2165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MX" sz="1100">
                        <a:latin typeface="Calibri"/>
                      </a:endParaRPr>
                    </a:p>
                  </a:txBody>
                  <a:tcPr marL="21654" marR="21654" marT="0" marB="0" vert="vert27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en-US" sz="1200">
                          <a:latin typeface="Garamond"/>
                          <a:ea typeface="Times New Roman"/>
                          <a:cs typeface="Calibri"/>
                        </a:rPr>
                        <a:t>1</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137.9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32.1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-6.4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-0.1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31.4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105.8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2</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54.0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8.1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-5.1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-0.4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-4.8</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4.6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8.6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45.9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3</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35.3</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-6.1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-0.7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32.8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4</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25.1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0.0</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-0.8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3.4</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25.1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5</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17.5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-2.8</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-7.8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20.3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6</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12.1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-4.2</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-8.2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-2.1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7</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-8.9</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-2.9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0.9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12.2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8</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-10.3</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0.6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9</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-9.4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-11.6</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-5.4</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0.4</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200">
                          <a:latin typeface="Garamond"/>
                          <a:ea typeface="Times New Roman"/>
                          <a:cs typeface="Calibri"/>
                        </a:rPr>
                        <a:t>10</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-10.5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-12.7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-7.9</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0.2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2.2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r>
              <a:tr h="225940">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Garamond"/>
                          <a:ea typeface="Times New Roman"/>
                          <a:cs typeface="Calibri"/>
                        </a:rPr>
                        <a:t> All</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-5</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10.8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92606">
                <a:tc rowSpan="11">
                  <a:txBody>
                    <a:bodyPr/>
                    <a:lstStyle/>
                    <a:p>
                      <a:pPr algn="ctr">
                        <a:lnSpc>
                          <a:spcPct val="115000"/>
                        </a:lnSpc>
                        <a:spcAft>
                          <a:spcPts val="0"/>
                        </a:spcAft>
                      </a:pPr>
                      <a:r>
                        <a:rPr lang="en-US" sz="1200">
                          <a:solidFill>
                            <a:srgbClr val="000000"/>
                          </a:solidFill>
                          <a:latin typeface="Garamond"/>
                          <a:ea typeface="Times New Roman"/>
                          <a:cs typeface="Calibri"/>
                        </a:rPr>
                        <a:t>Sensitivity analysis: no informality </a:t>
                      </a:r>
                      <a:r>
                        <a:rPr lang="en-US" sz="1200" baseline="30000">
                          <a:solidFill>
                            <a:srgbClr val="000000"/>
                          </a:solidFill>
                          <a:latin typeface="Garamond"/>
                          <a:ea typeface="Times New Roman"/>
                          <a:cs typeface="Calibri"/>
                        </a:rPr>
                        <a:t>d</a:t>
                      </a:r>
                      <a:endParaRPr lang="es-MX" sz="1100">
                        <a:latin typeface="Calibri"/>
                        <a:ea typeface="Times New Roman"/>
                        <a:cs typeface="Times New Roman"/>
                      </a:endParaRPr>
                    </a:p>
                  </a:txBody>
                  <a:tcPr marL="21654" marR="2165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MX" sz="1100">
                        <a:latin typeface="Calibri"/>
                      </a:endParaRPr>
                    </a:p>
                  </a:txBody>
                  <a:tcPr marL="21654" marR="21654" marT="0" marB="0" vert="vert27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en-US" sz="1200">
                          <a:latin typeface="Garamond"/>
                          <a:ea typeface="Times New Roman"/>
                          <a:cs typeface="Calibri"/>
                        </a:rPr>
                        <a:t>1</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128.1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22.4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-16.1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en-US" sz="1200" dirty="0">
                          <a:solidFill>
                            <a:srgbClr val="000000"/>
                          </a:solidFill>
                          <a:latin typeface="Garamond"/>
                          <a:ea typeface="Times New Roman"/>
                          <a:cs typeface="Calibri"/>
                        </a:rPr>
                        <a:t>-16.0</a:t>
                      </a:r>
                      <a:endParaRPr lang="es-MX" sz="1100" dirty="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2</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49.3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-9.4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3</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32.3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-0.4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-8.5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4</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22.9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-8.5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5</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-4.0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6</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11.2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7</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-9.5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8</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1.5</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-7.6</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-10.4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-6.4</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US" sz="1200">
                          <a:latin typeface="Garamond"/>
                          <a:ea typeface="Times New Roman"/>
                          <a:cs typeface="Calibri"/>
                        </a:rPr>
                        <a:t>9</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-3.0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-9.2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-11.3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200">
                          <a:latin typeface="Garamond"/>
                          <a:ea typeface="Times New Roman"/>
                          <a:cs typeface="Calibri"/>
                        </a:rPr>
                        <a:t>10</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-9.7</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-11.9</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-13.1</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-5.2</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r>
              <a:tr h="192606">
                <a:tc vMerge="1">
                  <a:txBody>
                    <a:bodyPr/>
                    <a:lstStyle/>
                    <a:p>
                      <a:endParaRPr lang="es-MX"/>
                    </a:p>
                  </a:txBody>
                  <a:tcPr/>
                </a:tc>
                <a:tc>
                  <a:txBody>
                    <a:bodyPr/>
                    <a:lstStyle/>
                    <a:p>
                      <a:pPr>
                        <a:lnSpc>
                          <a:spcPct val="115000"/>
                        </a:lnSpc>
                      </a:pPr>
                      <a:endParaRPr lang="es-MX" sz="1100">
                        <a:latin typeface="Calibri"/>
                      </a:endParaRPr>
                    </a:p>
                  </a:txBody>
                  <a:tcPr marL="21654" marR="2165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Garamond"/>
                          <a:ea typeface="Times New Roman"/>
                          <a:cs typeface="Calibri"/>
                        </a:rPr>
                        <a:t> All</a:t>
                      </a:r>
                      <a:endParaRPr lang="es-MX" sz="1100">
                        <a:latin typeface="Calibri"/>
                        <a:ea typeface="Times New Roman"/>
                        <a:cs typeface="Times New Roman"/>
                      </a:endParaRPr>
                    </a:p>
                  </a:txBody>
                  <a:tcPr marL="21654" marR="21654"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2.8</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-8.0</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200">
                          <a:solidFill>
                            <a:srgbClr val="000000"/>
                          </a:solidFill>
                          <a:latin typeface="Garamond"/>
                          <a:ea typeface="Times New Roman"/>
                          <a:cs typeface="Calibri"/>
                        </a:rPr>
                        <a:t>-11.3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a:solidFill>
                            <a:srgbClr val="000000"/>
                          </a:solidFill>
                          <a:latin typeface="Garamond"/>
                          <a:ea typeface="Times New Roman"/>
                          <a:cs typeface="Calibri"/>
                        </a:rPr>
                        <a:t>-6.3</a:t>
                      </a:r>
                      <a:endParaRPr lang="es-MX" sz="1100">
                        <a:latin typeface="Calibri"/>
                        <a:ea typeface="Times New Roman"/>
                        <a:cs typeface="Times New Roman"/>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es-MX" sz="110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pPr>
                      <a:endParaRPr lang="es-MX" sz="1100" dirty="0">
                        <a:latin typeface="Calibri"/>
                      </a:endParaRPr>
                    </a:p>
                  </a:txBody>
                  <a:tcPr marL="21654" marR="2165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366156">
                <a:tc gridSpan="11">
                  <a:txBody>
                    <a:bodyPr/>
                    <a:lstStyle/>
                    <a:p>
                      <a:pPr>
                        <a:lnSpc>
                          <a:spcPct val="115000"/>
                        </a:lnSpc>
                        <a:spcAft>
                          <a:spcPts val="0"/>
                        </a:spcAft>
                      </a:pPr>
                      <a:r>
                        <a:rPr lang="en-US" sz="1050" i="1" dirty="0">
                          <a:latin typeface="Garamond"/>
                          <a:ea typeface="Times New Roman"/>
                          <a:cs typeface="Times New Roman"/>
                        </a:rPr>
                        <a:t>Source</a:t>
                      </a:r>
                      <a:r>
                        <a:rPr lang="en-US" sz="1050" dirty="0">
                          <a:latin typeface="Garamond"/>
                          <a:ea typeface="Times New Roman"/>
                          <a:cs typeface="Times New Roman"/>
                        </a:rPr>
                        <a:t>: Author's estimates using data from ENIGH 2008, </a:t>
                      </a:r>
                      <a:r>
                        <a:rPr lang="en-US" sz="1050" dirty="0" err="1">
                          <a:latin typeface="Garamond"/>
                          <a:ea typeface="Times New Roman"/>
                          <a:cs typeface="Times New Roman"/>
                        </a:rPr>
                        <a:t>Cuenta</a:t>
                      </a:r>
                      <a:r>
                        <a:rPr lang="en-US" sz="1050" dirty="0">
                          <a:latin typeface="Garamond"/>
                          <a:ea typeface="Times New Roman"/>
                          <a:cs typeface="Times New Roman"/>
                        </a:rPr>
                        <a:t> </a:t>
                      </a:r>
                      <a:r>
                        <a:rPr lang="en-US" sz="1050" dirty="0" err="1">
                          <a:latin typeface="Garamond"/>
                          <a:ea typeface="Times New Roman"/>
                          <a:cs typeface="Times New Roman"/>
                        </a:rPr>
                        <a:t>Pública</a:t>
                      </a:r>
                      <a:r>
                        <a:rPr lang="en-US" sz="1050" dirty="0">
                          <a:latin typeface="Garamond"/>
                          <a:ea typeface="Times New Roman"/>
                          <a:cs typeface="Times New Roman"/>
                        </a:rPr>
                        <a:t> 2008, SHCP (2010, 2012</a:t>
                      </a:r>
                      <a:r>
                        <a:rPr lang="en-US" sz="1050" dirty="0" smtClean="0">
                          <a:latin typeface="Garamond"/>
                          <a:ea typeface="Times New Roman"/>
                          <a:cs typeface="Times New Roman"/>
                        </a:rPr>
                        <a:t>). a</a:t>
                      </a:r>
                      <a:r>
                        <a:rPr lang="en-US" sz="1050" dirty="0">
                          <a:latin typeface="Garamond"/>
                          <a:ea typeface="Times New Roman"/>
                          <a:cs typeface="Times New Roman"/>
                        </a:rPr>
                        <a:t>. Net monetary benefits are direct transfers and indirect subsidies net of </a:t>
                      </a:r>
                      <a:r>
                        <a:rPr lang="en-US" sz="1050" dirty="0" err="1">
                          <a:latin typeface="Garamond"/>
                          <a:ea typeface="Times New Roman"/>
                          <a:cs typeface="Times New Roman"/>
                        </a:rPr>
                        <a:t>dierct</a:t>
                      </a:r>
                      <a:r>
                        <a:rPr lang="en-US" sz="1050" dirty="0">
                          <a:latin typeface="Garamond"/>
                          <a:ea typeface="Times New Roman"/>
                          <a:cs typeface="Times New Roman"/>
                        </a:rPr>
                        <a:t> and indirect taxes</a:t>
                      </a:r>
                      <a:r>
                        <a:rPr lang="en-US" sz="1050" dirty="0" smtClean="0">
                          <a:latin typeface="Garamond"/>
                          <a:ea typeface="Times New Roman"/>
                          <a:cs typeface="Times New Roman"/>
                        </a:rPr>
                        <a:t>. b</a:t>
                      </a:r>
                      <a:r>
                        <a:rPr lang="en-US" sz="1050" dirty="0">
                          <a:latin typeface="Garamond"/>
                          <a:ea typeface="Times New Roman"/>
                          <a:cs typeface="Times New Roman"/>
                        </a:rPr>
                        <a:t>. Direct taxes include contributions to social security</a:t>
                      </a:r>
                      <a:r>
                        <a:rPr lang="en-US" sz="1050" dirty="0" smtClean="0">
                          <a:latin typeface="Garamond"/>
                          <a:ea typeface="Times New Roman"/>
                          <a:cs typeface="Times New Roman"/>
                        </a:rPr>
                        <a:t>. c</a:t>
                      </a:r>
                      <a:r>
                        <a:rPr lang="en-US" sz="1050" dirty="0">
                          <a:latin typeface="Garamond"/>
                          <a:ea typeface="Times New Roman"/>
                          <a:cs typeface="Times New Roman"/>
                        </a:rPr>
                        <a:t>. </a:t>
                      </a:r>
                      <a:r>
                        <a:rPr lang="en-US" sz="1050" i="1" dirty="0">
                          <a:latin typeface="Garamond"/>
                          <a:ea typeface="Times New Roman"/>
                          <a:cs typeface="Times New Roman"/>
                        </a:rPr>
                        <a:t>Benchmark</a:t>
                      </a:r>
                      <a:r>
                        <a:rPr lang="en-US" sz="1050" dirty="0">
                          <a:latin typeface="Garamond"/>
                          <a:ea typeface="Times New Roman"/>
                          <a:cs typeface="Times New Roman"/>
                        </a:rPr>
                        <a:t>: all rural consumption and informal urban consumption (informal markets) is assumed not to pay indirect taxes. VAT and excise taxes are imputed based on the SHCP (2012) </a:t>
                      </a:r>
                      <a:r>
                        <a:rPr lang="en-US" sz="1050" dirty="0" err="1">
                          <a:latin typeface="Garamond"/>
                          <a:ea typeface="Times New Roman"/>
                          <a:cs typeface="Times New Roman"/>
                        </a:rPr>
                        <a:t>decile</a:t>
                      </a:r>
                      <a:r>
                        <a:rPr lang="en-US" sz="1050" dirty="0">
                          <a:latin typeface="Garamond"/>
                          <a:ea typeface="Times New Roman"/>
                          <a:cs typeface="Times New Roman"/>
                        </a:rPr>
                        <a:t> estimates using this definition of informality</a:t>
                      </a:r>
                      <a:r>
                        <a:rPr lang="en-US" sz="1050" dirty="0" smtClean="0">
                          <a:latin typeface="Garamond"/>
                          <a:ea typeface="Times New Roman"/>
                          <a:cs typeface="Times New Roman"/>
                        </a:rPr>
                        <a:t>. d</a:t>
                      </a:r>
                      <a:r>
                        <a:rPr lang="en-US" sz="1050" dirty="0">
                          <a:latin typeface="Garamond"/>
                          <a:ea typeface="Times New Roman"/>
                          <a:cs typeface="Times New Roman"/>
                        </a:rPr>
                        <a:t>. </a:t>
                      </a:r>
                      <a:r>
                        <a:rPr lang="en-US" sz="1050" i="1" dirty="0">
                          <a:latin typeface="Garamond"/>
                          <a:ea typeface="Times New Roman"/>
                          <a:cs typeface="Times New Roman"/>
                        </a:rPr>
                        <a:t>Indirect tax sensitivity analysis:</a:t>
                      </a:r>
                      <a:r>
                        <a:rPr lang="en-US" sz="1050" dirty="0">
                          <a:latin typeface="Garamond"/>
                          <a:ea typeface="Times New Roman"/>
                          <a:cs typeface="Times New Roman"/>
                        </a:rPr>
                        <a:t> all consumers are assumed to pay indirect taxes. VAT, excise taxes, and two special taxes on cars (</a:t>
                      </a:r>
                      <a:r>
                        <a:rPr lang="en-US" sz="1050" dirty="0" err="1">
                          <a:latin typeface="Garamond"/>
                          <a:ea typeface="Times New Roman"/>
                          <a:cs typeface="Times New Roman"/>
                        </a:rPr>
                        <a:t>Tenencia</a:t>
                      </a:r>
                      <a:r>
                        <a:rPr lang="en-US" sz="1050" dirty="0">
                          <a:latin typeface="Garamond"/>
                          <a:ea typeface="Times New Roman"/>
                          <a:cs typeface="Times New Roman"/>
                        </a:rPr>
                        <a:t>, ISAN) are imputed separately based on the SHCP (2012) </a:t>
                      </a:r>
                      <a:r>
                        <a:rPr lang="en-US" sz="1050" dirty="0" err="1">
                          <a:latin typeface="Garamond"/>
                          <a:ea typeface="Times New Roman"/>
                          <a:cs typeface="Times New Roman"/>
                        </a:rPr>
                        <a:t>decile</a:t>
                      </a:r>
                      <a:r>
                        <a:rPr lang="en-US" sz="1050" dirty="0">
                          <a:latin typeface="Garamond"/>
                          <a:ea typeface="Times New Roman"/>
                          <a:cs typeface="Times New Roman"/>
                        </a:rPr>
                        <a:t> estimates without assuming informality.</a:t>
                      </a:r>
                      <a:endParaRPr lang="es-MX" sz="1000" dirty="0">
                        <a:latin typeface="Calibri"/>
                        <a:ea typeface="Times New Roman"/>
                        <a:cs typeface="Times New Roman"/>
                      </a:endParaRPr>
                    </a:p>
                  </a:txBody>
                  <a:tcPr marL="21654" marR="21654"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Policy</a:t>
            </a:r>
            <a:r>
              <a:rPr lang="es-MX" dirty="0" smtClean="0"/>
              <a:t> </a:t>
            </a:r>
            <a:r>
              <a:rPr lang="es-MX" dirty="0" err="1" smtClean="0"/>
              <a:t>Context</a:t>
            </a:r>
            <a:endParaRPr lang="es-MX" dirty="0"/>
          </a:p>
        </p:txBody>
      </p:sp>
      <p:sp>
        <p:nvSpPr>
          <p:cNvPr id="3" name="2 Marcador de contenido"/>
          <p:cNvSpPr>
            <a:spLocks noGrp="1"/>
          </p:cNvSpPr>
          <p:nvPr>
            <p:ph idx="1"/>
          </p:nvPr>
        </p:nvSpPr>
        <p:spPr/>
        <p:txBody>
          <a:bodyPr>
            <a:noAutofit/>
          </a:bodyPr>
          <a:lstStyle/>
          <a:p>
            <a:r>
              <a:rPr lang="en-US" sz="2000" dirty="0"/>
              <a:t>Over the last two decades </a:t>
            </a:r>
            <a:r>
              <a:rPr lang="en-US" sz="2000" dirty="0" smtClean="0"/>
              <a:t>a series of policy </a:t>
            </a:r>
            <a:r>
              <a:rPr lang="en-US" sz="2000" dirty="0"/>
              <a:t>reforms </a:t>
            </a:r>
            <a:r>
              <a:rPr lang="en-US" sz="2000" dirty="0" smtClean="0"/>
              <a:t>have contributed to increase the </a:t>
            </a:r>
            <a:r>
              <a:rPr lang="en-US" sz="2000" dirty="0"/>
              <a:t>redistributive </a:t>
            </a:r>
            <a:r>
              <a:rPr lang="en-US" sz="2000" dirty="0" smtClean="0"/>
              <a:t>impact of </a:t>
            </a:r>
            <a:r>
              <a:rPr lang="en-US" sz="2000" dirty="0"/>
              <a:t>social </a:t>
            </a:r>
            <a:r>
              <a:rPr lang="en-US" sz="2000" dirty="0" smtClean="0"/>
              <a:t>spending: </a:t>
            </a:r>
          </a:p>
          <a:p>
            <a:pPr lvl="1"/>
            <a:r>
              <a:rPr lang="en-US" sz="1600" dirty="0" smtClean="0"/>
              <a:t>reallocation </a:t>
            </a:r>
            <a:r>
              <a:rPr lang="en-US" sz="1600" dirty="0"/>
              <a:t>of public spending to social programs (from 25% of primary spending in the 1980s to 49% in the 2000s), </a:t>
            </a:r>
            <a:endParaRPr lang="en-US" sz="1600" dirty="0" smtClean="0"/>
          </a:p>
          <a:p>
            <a:pPr lvl="1"/>
            <a:r>
              <a:rPr lang="en-US" sz="1600" dirty="0" smtClean="0"/>
              <a:t>introduction </a:t>
            </a:r>
            <a:r>
              <a:rPr lang="en-US" sz="1600" dirty="0"/>
              <a:t>of innovative and effectively targeted transfer programs, </a:t>
            </a:r>
            <a:r>
              <a:rPr lang="en-US" sz="1600" dirty="0" smtClean="0"/>
              <a:t>including the </a:t>
            </a:r>
            <a:r>
              <a:rPr lang="en-US" sz="1600" i="1" dirty="0" err="1"/>
              <a:t>Progresa</a:t>
            </a:r>
            <a:r>
              <a:rPr lang="en-US" sz="1600" i="1" dirty="0"/>
              <a:t>/</a:t>
            </a:r>
            <a:r>
              <a:rPr lang="en-US" sz="1600" i="1" dirty="0" err="1"/>
              <a:t>Oportunidades</a:t>
            </a:r>
            <a:r>
              <a:rPr lang="en-US" sz="1600" dirty="0"/>
              <a:t> </a:t>
            </a:r>
            <a:r>
              <a:rPr lang="en-US" sz="1600" dirty="0" smtClean="0"/>
              <a:t>CCT, </a:t>
            </a:r>
            <a:r>
              <a:rPr lang="en-US" sz="1600" dirty="0"/>
              <a:t>and </a:t>
            </a:r>
            <a:endParaRPr lang="en-US" sz="1600" dirty="0" smtClean="0"/>
          </a:p>
          <a:p>
            <a:pPr lvl="1"/>
            <a:r>
              <a:rPr lang="en-US" sz="1600" dirty="0" smtClean="0"/>
              <a:t>a </a:t>
            </a:r>
            <a:r>
              <a:rPr lang="en-US" sz="1600" dirty="0"/>
              <a:t>general reorientation of basic education services, health services for the uninsured and food subsidies from urban to poor rural areas. </a:t>
            </a:r>
            <a:endParaRPr lang="es-MX" sz="1600" dirty="0"/>
          </a:p>
          <a:p>
            <a:endParaRPr lang="en-US" sz="2000" dirty="0" smtClean="0"/>
          </a:p>
          <a:p>
            <a:r>
              <a:rPr lang="en-US" sz="2000" dirty="0" smtClean="0"/>
              <a:t>A </a:t>
            </a:r>
            <a:r>
              <a:rPr lang="en-US" sz="2000" dirty="0"/>
              <a:t>second wave of reforms over the last decade </a:t>
            </a:r>
            <a:r>
              <a:rPr lang="en-US" sz="2000" dirty="0" smtClean="0"/>
              <a:t>increased </a:t>
            </a:r>
            <a:r>
              <a:rPr lang="en-US" sz="2000" dirty="0"/>
              <a:t>public spending on non-contributive social protection programs benefiting the poor </a:t>
            </a:r>
            <a:r>
              <a:rPr lang="en-US" sz="2000" dirty="0" smtClean="0"/>
              <a:t>(though with </a:t>
            </a:r>
            <a:r>
              <a:rPr lang="en-US" sz="2000" dirty="0"/>
              <a:t>the collateral effect of subsidizing informality), including </a:t>
            </a:r>
            <a:r>
              <a:rPr lang="en-US" sz="2000" dirty="0" smtClean="0"/>
              <a:t>basic </a:t>
            </a:r>
            <a:r>
              <a:rPr lang="en-US" sz="2000" dirty="0"/>
              <a:t>pension programs (</a:t>
            </a:r>
            <a:r>
              <a:rPr lang="en-US" sz="2000" i="1" dirty="0" err="1"/>
              <a:t>Adultos</a:t>
            </a:r>
            <a:r>
              <a:rPr lang="en-US" sz="2000" i="1" dirty="0"/>
              <a:t> </a:t>
            </a:r>
            <a:r>
              <a:rPr lang="en-US" sz="2000" i="1" dirty="0" err="1"/>
              <a:t>Mayores</a:t>
            </a:r>
            <a:r>
              <a:rPr lang="en-US" sz="2000" i="1" dirty="0"/>
              <a:t>, 70 y </a:t>
            </a:r>
            <a:r>
              <a:rPr lang="en-US" sz="2000" i="1" dirty="0" err="1"/>
              <a:t>más</a:t>
            </a:r>
            <a:r>
              <a:rPr lang="en-US" sz="2000" dirty="0"/>
              <a:t>) and health insurance (</a:t>
            </a:r>
            <a:r>
              <a:rPr lang="en-US" sz="2000" i="1" dirty="0" err="1"/>
              <a:t>Seguro</a:t>
            </a:r>
            <a:r>
              <a:rPr lang="en-US" sz="2000" i="1" dirty="0"/>
              <a:t> Popular</a:t>
            </a:r>
            <a:r>
              <a:rPr lang="en-US" sz="2000" dirty="0"/>
              <a:t> ). The most progressive spending categories at present include most direct transfers and food programs, pre-school and primary education services, and health services for the </a:t>
            </a:r>
            <a:r>
              <a:rPr lang="en-US" sz="2000" dirty="0" smtClean="0"/>
              <a:t>uninsured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Results</a:t>
            </a:r>
            <a:endParaRPr lang="es-MX" dirty="0"/>
          </a:p>
        </p:txBody>
      </p:sp>
      <p:sp>
        <p:nvSpPr>
          <p:cNvPr id="3" name="2 Marcador de contenido"/>
          <p:cNvSpPr>
            <a:spLocks noGrp="1"/>
          </p:cNvSpPr>
          <p:nvPr>
            <p:ph idx="1"/>
          </p:nvPr>
        </p:nvSpPr>
        <p:spPr/>
        <p:txBody>
          <a:bodyPr>
            <a:noAutofit/>
          </a:bodyPr>
          <a:lstStyle/>
          <a:p>
            <a:r>
              <a:rPr lang="en-US" sz="2000" dirty="0" smtClean="0"/>
              <a:t>However, the </a:t>
            </a:r>
            <a:r>
              <a:rPr lang="en-US" sz="2000" dirty="0"/>
              <a:t>redistributive impact of Mexico's fiscal system </a:t>
            </a:r>
            <a:r>
              <a:rPr lang="en-US" sz="2000" dirty="0" smtClean="0"/>
              <a:t>still </a:t>
            </a:r>
            <a:r>
              <a:rPr lang="en-US" sz="2000" dirty="0"/>
              <a:t>falls well below the country's redistributive potential as measured by its per capita income level, the quality (and redistributive effectiveness) of its best social programs, and the achievements of comparable countries in the region. </a:t>
            </a:r>
            <a:endParaRPr lang="en-US" sz="2000" dirty="0" smtClean="0"/>
          </a:p>
          <a:p>
            <a:endParaRPr lang="en-US" sz="2000" dirty="0" smtClean="0"/>
          </a:p>
          <a:p>
            <a:r>
              <a:rPr lang="en-US" sz="2000" dirty="0" smtClean="0"/>
              <a:t>Mexico's </a:t>
            </a:r>
            <a:r>
              <a:rPr lang="en-US" sz="2000" dirty="0"/>
              <a:t>per capita income is similar to Argentina's and higher than Brazil's, </a:t>
            </a:r>
            <a:r>
              <a:rPr lang="en-US" sz="2000" dirty="0" smtClean="0"/>
              <a:t>but social </a:t>
            </a:r>
            <a:r>
              <a:rPr lang="en-US" sz="2000" dirty="0"/>
              <a:t>spending as a share of GDP (10%) is less than half of Argentina's and 60% of Brazil's. The redistributive effectiveness of this spending in </a:t>
            </a:r>
            <a:r>
              <a:rPr lang="en-US" sz="2000" dirty="0" smtClean="0"/>
              <a:t>Mexico (</a:t>
            </a:r>
            <a:r>
              <a:rPr lang="en-US" sz="2000" dirty="0"/>
              <a:t>1.39) is lower than Argentina (2.12) and similar to Brazil (</a:t>
            </a:r>
            <a:r>
              <a:rPr lang="en-US" sz="2000" dirty="0" smtClean="0"/>
              <a:t>1.37): the redistributive impact of social spending in Mexico (</a:t>
            </a:r>
            <a:r>
              <a:rPr lang="en-US" sz="2000" dirty="0"/>
              <a:t>14.4%) is 10 and 6 percentage points lower than Argentina's and Brazil's, respectively. </a:t>
            </a:r>
            <a:endParaRPr lang="es-MX"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Results</a:t>
            </a:r>
            <a:endParaRPr lang="es-MX" dirty="0"/>
          </a:p>
        </p:txBody>
      </p:sp>
      <p:sp>
        <p:nvSpPr>
          <p:cNvPr id="3" name="2 Marcador de contenido"/>
          <p:cNvSpPr>
            <a:spLocks noGrp="1"/>
          </p:cNvSpPr>
          <p:nvPr>
            <p:ph idx="1"/>
          </p:nvPr>
        </p:nvSpPr>
        <p:spPr/>
        <p:txBody>
          <a:bodyPr>
            <a:noAutofit/>
          </a:bodyPr>
          <a:lstStyle/>
          <a:p>
            <a:r>
              <a:rPr lang="en-US" sz="2000" dirty="0" smtClean="0"/>
              <a:t>Mexico's </a:t>
            </a:r>
            <a:r>
              <a:rPr lang="en-US" sz="2000" dirty="0"/>
              <a:t>direct transfer programs are just as effective in reducing extreme poverty </a:t>
            </a:r>
            <a:r>
              <a:rPr lang="en-US" sz="2000" dirty="0" smtClean="0"/>
              <a:t>(2.5 </a:t>
            </a:r>
            <a:r>
              <a:rPr lang="en-US" sz="2000" dirty="0"/>
              <a:t>USD </a:t>
            </a:r>
            <a:r>
              <a:rPr lang="en-US" sz="2000" dirty="0" smtClean="0"/>
              <a:t>PPP) </a:t>
            </a:r>
            <a:r>
              <a:rPr lang="en-US" sz="2000" dirty="0"/>
              <a:t>as Argentina's, and more than twice as effective as Brazil's. However, Mexico spends only 1% of GDP on such transfers, while Argentina and Brazil spend 3.7% and 4.2%, respectively, so while these transfers reduce extreme poverty by 58% and 28.5% in the latter countries, they do so by only 15% in Mexico. </a:t>
            </a:r>
            <a:endParaRPr lang="es-MX" sz="2000" dirty="0"/>
          </a:p>
          <a:p>
            <a:endParaRPr lang="en-US" sz="2000" dirty="0" smtClean="0"/>
          </a:p>
          <a:p>
            <a:r>
              <a:rPr lang="en-US" sz="2000" dirty="0" smtClean="0"/>
              <a:t>The </a:t>
            </a:r>
            <a:r>
              <a:rPr lang="en-US" sz="2000" dirty="0"/>
              <a:t>failure of Mexico's fiscal system to achieve its redistributive </a:t>
            </a:r>
            <a:r>
              <a:rPr lang="en-US" sz="2000" dirty="0" smtClean="0"/>
              <a:t>potential is </a:t>
            </a:r>
            <a:r>
              <a:rPr lang="en-US" sz="2000" dirty="0"/>
              <a:t>explained by three principal characteristics of this system: </a:t>
            </a:r>
            <a:endParaRPr lang="en-US" sz="2000" dirty="0" smtClean="0"/>
          </a:p>
          <a:p>
            <a:pPr lvl="1"/>
            <a:r>
              <a:rPr lang="en-US" sz="1600" dirty="0" smtClean="0"/>
              <a:t>a </a:t>
            </a:r>
            <a:r>
              <a:rPr lang="en-US" sz="1600" dirty="0"/>
              <a:t>progressive but </a:t>
            </a:r>
            <a:r>
              <a:rPr lang="en-US" sz="1600" dirty="0" smtClean="0"/>
              <a:t>unproductive </a:t>
            </a:r>
            <a:r>
              <a:rPr lang="en-US" sz="1600" dirty="0"/>
              <a:t>tax </a:t>
            </a:r>
            <a:r>
              <a:rPr lang="en-US" sz="1600" dirty="0" smtClean="0"/>
              <a:t>system (non-oil tax revenues: 11.6% of GDP in 2010), </a:t>
            </a:r>
          </a:p>
          <a:p>
            <a:pPr lvl="1"/>
            <a:r>
              <a:rPr lang="en-US" sz="1600" dirty="0" smtClean="0"/>
              <a:t>low </a:t>
            </a:r>
            <a:r>
              <a:rPr lang="en-US" sz="1600" dirty="0"/>
              <a:t>spending on direct transfers, and </a:t>
            </a:r>
            <a:endParaRPr lang="en-US" sz="1600" dirty="0" smtClean="0"/>
          </a:p>
          <a:p>
            <a:pPr lvl="1"/>
            <a:r>
              <a:rPr lang="en-US" sz="1600" dirty="0" smtClean="0"/>
              <a:t>a </a:t>
            </a:r>
            <a:r>
              <a:rPr lang="en-US" sz="1600" dirty="0"/>
              <a:t>significant share of </a:t>
            </a:r>
            <a:r>
              <a:rPr lang="en-US" sz="1600" dirty="0" smtClean="0"/>
              <a:t>fiscal </a:t>
            </a:r>
            <a:r>
              <a:rPr lang="en-US" sz="1600" dirty="0"/>
              <a:t>resources allocated to instruments with limited redistributive </a:t>
            </a:r>
            <a:r>
              <a:rPr lang="en-US" sz="1600" dirty="0" smtClean="0"/>
              <a:t>effectiveness, including energy subsidies and subsidies to contributive social security.</a:t>
            </a:r>
            <a:endParaRPr lang="es-MX" sz="1600" dirty="0"/>
          </a:p>
          <a:p>
            <a:endParaRPr lang="es-MX"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Results</a:t>
            </a:r>
            <a:endParaRPr lang="es-MX" dirty="0"/>
          </a:p>
        </p:txBody>
      </p:sp>
      <p:sp>
        <p:nvSpPr>
          <p:cNvPr id="3" name="2 Marcador de contenido"/>
          <p:cNvSpPr>
            <a:spLocks noGrp="1"/>
          </p:cNvSpPr>
          <p:nvPr>
            <p:ph idx="1"/>
          </p:nvPr>
        </p:nvSpPr>
        <p:spPr/>
        <p:txBody>
          <a:bodyPr>
            <a:noAutofit/>
          </a:bodyPr>
          <a:lstStyle/>
          <a:p>
            <a:r>
              <a:rPr lang="en-US" sz="2000" dirty="0" smtClean="0"/>
              <a:t>A wide </a:t>
            </a:r>
            <a:r>
              <a:rPr lang="en-US" sz="2000" dirty="0"/>
              <a:t>range of concentration coefficients across as well as within the principal policy dimensions analyzed (education, health, social security, income support, food programs</a:t>
            </a:r>
            <a:r>
              <a:rPr lang="en-US" sz="2000" dirty="0" smtClean="0"/>
              <a:t>) reveals </a:t>
            </a:r>
            <a:r>
              <a:rPr lang="en-US" sz="2000" dirty="0"/>
              <a:t>significant opportunities to improve the system's overall redistributive impact. </a:t>
            </a:r>
            <a:endParaRPr lang="es-MX" sz="2000" dirty="0"/>
          </a:p>
          <a:p>
            <a:endParaRPr lang="en-US" sz="2000" dirty="0" smtClean="0"/>
          </a:p>
          <a:p>
            <a:r>
              <a:rPr lang="en-US" sz="2000" dirty="0" smtClean="0"/>
              <a:t>The </a:t>
            </a:r>
            <a:r>
              <a:rPr lang="en-US" sz="2000" dirty="0"/>
              <a:t>persistence of ineffective redistributive instruments absorbing </a:t>
            </a:r>
            <a:r>
              <a:rPr lang="en-US" sz="2000" dirty="0" smtClean="0"/>
              <a:t>large shares </a:t>
            </a:r>
            <a:r>
              <a:rPr lang="en-US" sz="2000" dirty="0"/>
              <a:t>of fiscal </a:t>
            </a:r>
            <a:r>
              <a:rPr lang="en-US" sz="2000" dirty="0" smtClean="0"/>
              <a:t>resources may be explained by two principal factors: </a:t>
            </a:r>
          </a:p>
          <a:p>
            <a:pPr lvl="1"/>
            <a:r>
              <a:rPr lang="en-US" sz="1800" dirty="0" smtClean="0"/>
              <a:t>capture </a:t>
            </a:r>
            <a:r>
              <a:rPr lang="en-US" sz="1800" dirty="0"/>
              <a:t>of benefits by organized interest groups (agricultural subsidies, </a:t>
            </a:r>
            <a:r>
              <a:rPr lang="en-US" sz="1800" dirty="0" smtClean="0"/>
              <a:t>social security subsidies for </a:t>
            </a:r>
            <a:r>
              <a:rPr lang="en-US" sz="1800" dirty="0"/>
              <a:t>public sector </a:t>
            </a:r>
            <a:r>
              <a:rPr lang="en-US" sz="1800" dirty="0" smtClean="0"/>
              <a:t>workers). </a:t>
            </a:r>
          </a:p>
          <a:p>
            <a:pPr lvl="1"/>
            <a:r>
              <a:rPr lang="en-US" sz="1800" dirty="0" smtClean="0"/>
              <a:t>economic </a:t>
            </a:r>
            <a:r>
              <a:rPr lang="en-US" sz="1800" dirty="0"/>
              <a:t>costs </a:t>
            </a:r>
            <a:r>
              <a:rPr lang="en-US" sz="1800" dirty="0" smtClean="0"/>
              <a:t>to </a:t>
            </a:r>
            <a:r>
              <a:rPr lang="en-US" sz="1800" dirty="0"/>
              <a:t>access public </a:t>
            </a:r>
            <a:r>
              <a:rPr lang="en-US" sz="1800" dirty="0" smtClean="0"/>
              <a:t>benefits in </a:t>
            </a:r>
            <a:r>
              <a:rPr lang="en-US" sz="1800" dirty="0"/>
              <a:t>a context of high (market) income </a:t>
            </a:r>
            <a:r>
              <a:rPr lang="en-US" sz="1800" dirty="0" smtClean="0"/>
              <a:t>inequality: </a:t>
            </a:r>
            <a:r>
              <a:rPr lang="en-US" sz="1800" dirty="0"/>
              <a:t>explicit or implicit user </a:t>
            </a:r>
            <a:r>
              <a:rPr lang="en-US" sz="1800" dirty="0" smtClean="0"/>
              <a:t>fees, </a:t>
            </a:r>
            <a:r>
              <a:rPr lang="en-US" sz="1800" dirty="0"/>
              <a:t>social security </a:t>
            </a:r>
            <a:r>
              <a:rPr lang="en-US" sz="1800" dirty="0" smtClean="0"/>
              <a:t>contributions, </a:t>
            </a:r>
            <a:r>
              <a:rPr lang="en-US" sz="1800" dirty="0"/>
              <a:t>labor opportunity costs of attending public higher </a:t>
            </a:r>
            <a:r>
              <a:rPr lang="en-US" sz="1800" dirty="0" smtClean="0"/>
              <a:t>education, </a:t>
            </a:r>
            <a:r>
              <a:rPr lang="en-US" sz="1800" dirty="0"/>
              <a:t>purchasing power for subsidized goods and </a:t>
            </a:r>
            <a:r>
              <a:rPr lang="en-US" sz="1800" dirty="0" smtClean="0"/>
              <a:t>services. </a:t>
            </a:r>
            <a:r>
              <a:rPr lang="en-US" sz="1800" dirty="0"/>
              <a:t>Population </a:t>
            </a:r>
            <a:r>
              <a:rPr lang="en-US" sz="1800" dirty="0" smtClean="0"/>
              <a:t>dispersion acts </a:t>
            </a:r>
            <a:r>
              <a:rPr lang="en-US" sz="1800" dirty="0"/>
              <a:t>as a third barrier contributing to both income and fiscal inequality. </a:t>
            </a:r>
            <a:endParaRPr lang="es-MX" sz="1800" dirty="0"/>
          </a:p>
          <a:p>
            <a:endParaRPr lang="es-MX"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51520" y="188640"/>
          <a:ext cx="8712963" cy="6408701"/>
        </p:xfrm>
        <a:graphic>
          <a:graphicData uri="http://schemas.openxmlformats.org/drawingml/2006/table">
            <a:tbl>
              <a:tblPr/>
              <a:tblGrid>
                <a:gridCol w="1503933"/>
                <a:gridCol w="672002"/>
                <a:gridCol w="723518"/>
                <a:gridCol w="664313"/>
                <a:gridCol w="664313"/>
                <a:gridCol w="664313"/>
                <a:gridCol w="664313"/>
                <a:gridCol w="664313"/>
                <a:gridCol w="664313"/>
                <a:gridCol w="642785"/>
                <a:gridCol w="563590"/>
                <a:gridCol w="621257"/>
              </a:tblGrid>
              <a:tr h="289564">
                <a:tc gridSpan="12">
                  <a:txBody>
                    <a:bodyPr/>
                    <a:lstStyle/>
                    <a:p>
                      <a:pPr algn="ctr">
                        <a:lnSpc>
                          <a:spcPct val="115000"/>
                        </a:lnSpc>
                        <a:spcAft>
                          <a:spcPts val="0"/>
                        </a:spcAft>
                      </a:pPr>
                      <a:r>
                        <a:rPr lang="es-MX" sz="1400" dirty="0" err="1">
                          <a:latin typeface="Garamond"/>
                          <a:ea typeface="Times New Roman"/>
                          <a:cs typeface="Arial"/>
                        </a:rPr>
                        <a:t>Table</a:t>
                      </a:r>
                      <a:r>
                        <a:rPr lang="es-MX" sz="1400" dirty="0">
                          <a:latin typeface="Garamond"/>
                          <a:ea typeface="Times New Roman"/>
                          <a:cs typeface="Arial"/>
                        </a:rPr>
                        <a:t> 2</a:t>
                      </a:r>
                      <a:endParaRPr lang="es-MX" sz="1200" dirty="0">
                        <a:latin typeface="Calibri"/>
                        <a:ea typeface="Times New Roman"/>
                        <a:cs typeface="Times New Roman"/>
                      </a:endParaRPr>
                    </a:p>
                  </a:txBody>
                  <a:tcPr marL="37656" marR="37656" marT="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9564">
                <a:tc gridSpan="12">
                  <a:txBody>
                    <a:bodyPr/>
                    <a:lstStyle/>
                    <a:p>
                      <a:pPr algn="ctr">
                        <a:lnSpc>
                          <a:spcPct val="115000"/>
                        </a:lnSpc>
                        <a:spcAft>
                          <a:spcPts val="0"/>
                        </a:spcAft>
                      </a:pPr>
                      <a:r>
                        <a:rPr lang="en-US" sz="1400">
                          <a:latin typeface="Garamond"/>
                          <a:ea typeface="Times New Roman"/>
                          <a:cs typeface="Arial"/>
                        </a:rPr>
                        <a:t>Redistributive Effects and Effectiveness of the Fiscal System: </a:t>
                      </a:r>
                      <a:endParaRPr lang="es-MX" sz="1200">
                        <a:latin typeface="Calibri"/>
                        <a:ea typeface="Times New Roman"/>
                        <a:cs typeface="Times New Roman"/>
                      </a:endParaRPr>
                    </a:p>
                  </a:txBody>
                  <a:tcPr marL="37656" marR="37656" marT="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9564">
                <a:tc gridSpan="12">
                  <a:txBody>
                    <a:bodyPr/>
                    <a:lstStyle/>
                    <a:p>
                      <a:pPr algn="ctr">
                        <a:lnSpc>
                          <a:spcPct val="115000"/>
                        </a:lnSpc>
                        <a:spcAft>
                          <a:spcPts val="0"/>
                        </a:spcAft>
                      </a:pPr>
                      <a:r>
                        <a:rPr lang="en-US" sz="1400">
                          <a:latin typeface="Garamond"/>
                          <a:ea typeface="Times New Roman"/>
                          <a:cs typeface="Arial"/>
                        </a:rPr>
                        <a:t>Gini Coefficient and Extreme Poverty Headcount Index</a:t>
                      </a:r>
                      <a:endParaRPr lang="es-MX" sz="1200">
                        <a:latin typeface="Calibri"/>
                        <a:ea typeface="Times New Roman"/>
                        <a:cs typeface="Times New Roman"/>
                      </a:endParaRPr>
                    </a:p>
                  </a:txBody>
                  <a:tcPr marL="37656" marR="37656"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9564">
                <a:tc rowSpan="2">
                  <a:txBody>
                    <a:bodyPr/>
                    <a:lstStyle/>
                    <a:p>
                      <a:pPr>
                        <a:lnSpc>
                          <a:spcPct val="115000"/>
                        </a:lnSpc>
                        <a:spcAft>
                          <a:spcPts val="0"/>
                        </a:spcAft>
                      </a:pPr>
                      <a:r>
                        <a:rPr lang="en-US" sz="1200">
                          <a:latin typeface="Calibri"/>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4">
                  <a:txBody>
                    <a:bodyPr/>
                    <a:lstStyle/>
                    <a:p>
                      <a:pPr algn="ctr">
                        <a:lnSpc>
                          <a:spcPct val="115000"/>
                        </a:lnSpc>
                        <a:spcAft>
                          <a:spcPts val="0"/>
                        </a:spcAft>
                      </a:pPr>
                      <a:r>
                        <a:rPr lang="es-MX" sz="1400" b="1">
                          <a:latin typeface="Garamond"/>
                          <a:ea typeface="Times New Roman"/>
                          <a:cs typeface="Arial"/>
                        </a:rPr>
                        <a:t>Gini</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MX"/>
                    </a:p>
                  </a:txBody>
                  <a:tcPr/>
                </a:tc>
                <a:tc rowSpan="2" hMerge="1">
                  <a:txBody>
                    <a:bodyPr/>
                    <a:lstStyle/>
                    <a:p>
                      <a:endParaRPr lang="es-MX"/>
                    </a:p>
                  </a:txBody>
                  <a:tcPr/>
                </a:tc>
                <a:tc rowSpan="2" hMerge="1">
                  <a:txBody>
                    <a:bodyPr/>
                    <a:lstStyle/>
                    <a:p>
                      <a:endParaRPr lang="es-MX"/>
                    </a:p>
                  </a:txBody>
                  <a:tcPr/>
                </a:tc>
                <a:tc gridSpan="7">
                  <a:txBody>
                    <a:bodyPr/>
                    <a:lstStyle/>
                    <a:p>
                      <a:pPr algn="ctr">
                        <a:lnSpc>
                          <a:spcPct val="115000"/>
                        </a:lnSpc>
                        <a:spcAft>
                          <a:spcPts val="0"/>
                        </a:spcAft>
                      </a:pPr>
                      <a:r>
                        <a:rPr lang="en-US" sz="1400" b="1" dirty="0">
                          <a:latin typeface="Garamond"/>
                          <a:ea typeface="Times New Roman"/>
                          <a:cs typeface="Arial"/>
                        </a:rPr>
                        <a:t>Poverty Headcount Index</a:t>
                      </a:r>
                      <a:endParaRPr lang="es-MX" sz="1200" dirty="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9564">
                <a:tc vMerge="1">
                  <a:txBody>
                    <a:bodyPr/>
                    <a:lstStyle/>
                    <a:p>
                      <a:endParaRPr lang="es-MX"/>
                    </a:p>
                  </a:txBody>
                  <a:tcPr/>
                </a:tc>
                <a:tc gridSpan="4" vMerge="1">
                  <a:txBody>
                    <a:bodyPr/>
                    <a:lstStyle/>
                    <a:p>
                      <a:endParaRPr lang="es-MX"/>
                    </a:p>
                  </a:txBody>
                  <a:tcPr/>
                </a:tc>
                <a:tc hMerge="1" vMerge="1">
                  <a:txBody>
                    <a:bodyPr/>
                    <a:lstStyle/>
                    <a:p>
                      <a:endParaRPr lang="es-MX"/>
                    </a:p>
                  </a:txBody>
                  <a:tcPr/>
                </a:tc>
                <a:tc hMerge="1" vMerge="1">
                  <a:txBody>
                    <a:bodyPr/>
                    <a:lstStyle/>
                    <a:p>
                      <a:endParaRPr lang="es-MX"/>
                    </a:p>
                  </a:txBody>
                  <a:tcPr/>
                </a:tc>
                <a:tc hMerge="1" vMerge="1">
                  <a:txBody>
                    <a:bodyPr/>
                    <a:lstStyle/>
                    <a:p>
                      <a:endParaRPr lang="es-MX"/>
                    </a:p>
                  </a:txBody>
                  <a:tcPr/>
                </a:tc>
                <a:tc gridSpan="4">
                  <a:txBody>
                    <a:bodyPr/>
                    <a:lstStyle/>
                    <a:p>
                      <a:pPr algn="ctr">
                        <a:lnSpc>
                          <a:spcPct val="115000"/>
                        </a:lnSpc>
                        <a:spcAft>
                          <a:spcPts val="0"/>
                        </a:spcAft>
                      </a:pPr>
                      <a:r>
                        <a:rPr lang="es-MX" sz="1400" b="1">
                          <a:latin typeface="Garamond"/>
                          <a:ea typeface="Times New Roman"/>
                          <a:cs typeface="Arial"/>
                        </a:rPr>
                        <a:t>2.5 USD PPP</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gn="ctr">
                        <a:lnSpc>
                          <a:spcPct val="115000"/>
                        </a:lnSpc>
                        <a:spcAft>
                          <a:spcPts val="0"/>
                        </a:spcAft>
                      </a:pPr>
                      <a:r>
                        <a:rPr lang="es-MX" sz="1100" b="1">
                          <a:latin typeface="Arial"/>
                          <a:ea typeface="Times New Roman"/>
                          <a:cs typeface="Times New Roman"/>
                        </a:rPr>
                        <a:t>LBM</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289564">
                <a:tc>
                  <a:txBody>
                    <a:bodyPr/>
                    <a:lstStyle/>
                    <a:p>
                      <a:pPr>
                        <a:lnSpc>
                          <a:spcPct val="115000"/>
                        </a:lnSpc>
                        <a:spcAft>
                          <a:spcPts val="0"/>
                        </a:spcAft>
                      </a:pPr>
                      <a:r>
                        <a:rPr lang="es-MX" sz="1200">
                          <a:latin typeface="Calibri"/>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b="1">
                          <a:latin typeface="Garamond"/>
                          <a:ea typeface="Times New Roman"/>
                          <a:cs typeface="Arial"/>
                        </a:rPr>
                        <a:t>2008</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s-MX" sz="1400" b="1">
                          <a:latin typeface="Garamond"/>
                          <a:ea typeface="Times New Roman"/>
                          <a:cs typeface="Arial"/>
                        </a:rPr>
                        <a:t>2010</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a:txBody>
                    <a:bodyPr/>
                    <a:lstStyle/>
                    <a:p>
                      <a:pPr algn="ctr">
                        <a:lnSpc>
                          <a:spcPct val="115000"/>
                        </a:lnSpc>
                        <a:spcAft>
                          <a:spcPts val="0"/>
                        </a:spcAft>
                      </a:pPr>
                      <a:r>
                        <a:rPr lang="es-MX" sz="1400" b="1">
                          <a:latin typeface="Garamond"/>
                          <a:ea typeface="Times New Roman"/>
                          <a:cs typeface="Arial"/>
                        </a:rPr>
                        <a:t>2008</a:t>
                      </a:r>
                      <a:endParaRPr lang="es-MX" sz="1200">
                        <a:latin typeface="Calibri"/>
                        <a:ea typeface="Times New Roman"/>
                        <a:cs typeface="Times New Roman"/>
                      </a:endParaRPr>
                    </a:p>
                  </a:txBody>
                  <a:tcPr marL="37656" marR="37656"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s-MX" sz="1400" b="1" dirty="0">
                          <a:latin typeface="Garamond"/>
                          <a:ea typeface="Times New Roman"/>
                          <a:cs typeface="Arial"/>
                        </a:rPr>
                        <a:t>2010</a:t>
                      </a:r>
                      <a:endParaRPr lang="es-MX" sz="1200" dirty="0">
                        <a:latin typeface="Calibri"/>
                        <a:ea typeface="Times New Roman"/>
                        <a:cs typeface="Times New Roman"/>
                      </a:endParaRPr>
                    </a:p>
                  </a:txBody>
                  <a:tcPr marL="37656" marR="376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3">
                  <a:txBody>
                    <a:bodyPr/>
                    <a:lstStyle/>
                    <a:p>
                      <a:pPr algn="ctr">
                        <a:lnSpc>
                          <a:spcPct val="115000"/>
                        </a:lnSpc>
                        <a:spcAft>
                          <a:spcPts val="0"/>
                        </a:spcAft>
                      </a:pPr>
                      <a:r>
                        <a:rPr lang="es-MX" sz="1400" b="1">
                          <a:latin typeface="Garamond"/>
                          <a:ea typeface="Times New Roman"/>
                          <a:cs typeface="Arial"/>
                        </a:rPr>
                        <a:t>2010</a:t>
                      </a:r>
                      <a:endParaRPr lang="es-MX" sz="1200">
                        <a:latin typeface="Calibri"/>
                        <a:ea typeface="Times New Roman"/>
                        <a:cs typeface="Times New Roman"/>
                      </a:endParaRPr>
                    </a:p>
                  </a:txBody>
                  <a:tcPr marL="37656" marR="37656"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289564">
                <a:tc>
                  <a:txBody>
                    <a:bodyPr/>
                    <a:lstStyle/>
                    <a:p>
                      <a:pPr>
                        <a:lnSpc>
                          <a:spcPct val="115000"/>
                        </a:lnSpc>
                        <a:spcAft>
                          <a:spcPts val="0"/>
                        </a:spcAft>
                      </a:pPr>
                      <a:r>
                        <a:rPr lang="es-MX" sz="1200">
                          <a:latin typeface="Calibri"/>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Nat.</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Nat.</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Urban</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Rural</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Nat.</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Nat.</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Urban</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Rural</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latin typeface="Calibri"/>
                          <a:ea typeface="Times New Roman"/>
                          <a:cs typeface="Arial"/>
                        </a:rPr>
                        <a:t>Nat.</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Urban</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Rural</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4">
                <a:tc>
                  <a:txBody>
                    <a:bodyPr/>
                    <a:lstStyle/>
                    <a:p>
                      <a:pPr>
                        <a:lnSpc>
                          <a:spcPct val="115000"/>
                        </a:lnSpc>
                        <a:spcAft>
                          <a:spcPts val="0"/>
                        </a:spcAft>
                      </a:pPr>
                      <a:r>
                        <a:rPr lang="es-MX" sz="1400">
                          <a:latin typeface="Garamond"/>
                          <a:ea typeface="Times New Roman"/>
                          <a:cs typeface="Arial"/>
                        </a:rPr>
                        <a:t>Market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0.5293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0.5107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0.4806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0.5197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12.2%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12.6%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5.6%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35.6%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s-MX" sz="1400">
                          <a:latin typeface="Garamond"/>
                          <a:ea typeface="Times New Roman"/>
                          <a:cs typeface="Arial"/>
                        </a:rPr>
                        <a:t>18.3%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12.9%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36.1%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9564">
                <a:tc>
                  <a:txBody>
                    <a:bodyPr/>
                    <a:lstStyle/>
                    <a:p>
                      <a:pPr>
                        <a:lnSpc>
                          <a:spcPct val="115000"/>
                        </a:lnSpc>
                        <a:spcAft>
                          <a:spcPts val="0"/>
                        </a:spcAft>
                      </a:pPr>
                      <a:r>
                        <a:rPr lang="es-MX" sz="1400">
                          <a:latin typeface="Garamond"/>
                          <a:ea typeface="Times New Roman"/>
                          <a:cs typeface="Arial"/>
                        </a:rPr>
                        <a:t>Net Mkt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0.5171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0.4975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0.4666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0.5123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12.4%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12.6%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5.7%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dirty="0">
                          <a:latin typeface="Garamond"/>
                          <a:ea typeface="Times New Roman"/>
                          <a:cs typeface="Arial"/>
                        </a:rPr>
                        <a:t>35.8%</a:t>
                      </a:r>
                      <a:endParaRPr lang="es-MX" sz="1200" dirty="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s-MX" sz="1400">
                          <a:latin typeface="Garamond"/>
                          <a:ea typeface="Times New Roman"/>
                          <a:cs typeface="Arial"/>
                        </a:rPr>
                        <a:t>18.4%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13.0%</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36.2%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564">
                <a:tc>
                  <a:txBody>
                    <a:bodyPr/>
                    <a:lstStyle/>
                    <a:p>
                      <a:pPr>
                        <a:lnSpc>
                          <a:spcPct val="115000"/>
                        </a:lnSpc>
                        <a:spcAft>
                          <a:spcPts val="0"/>
                        </a:spcAft>
                      </a:pPr>
                      <a:r>
                        <a:rPr lang="es-MX" sz="1400">
                          <a:latin typeface="Garamond"/>
                          <a:ea typeface="Times New Roman"/>
                          <a:cs typeface="Arial"/>
                        </a:rPr>
                        <a:t>Disposable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0.5094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0.4876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0.4622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0.4810</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10.8%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10.7%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4.8%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30.2%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s-MX" sz="1400">
                          <a:latin typeface="Garamond"/>
                          <a:ea typeface="Times New Roman"/>
                          <a:cs typeface="Arial"/>
                        </a:rPr>
                        <a:t>16.4%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12.0%</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30.9%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564">
                <a:tc>
                  <a:txBody>
                    <a:bodyPr/>
                    <a:lstStyle/>
                    <a:p>
                      <a:pPr>
                        <a:lnSpc>
                          <a:spcPct val="115000"/>
                        </a:lnSpc>
                        <a:spcAft>
                          <a:spcPts val="0"/>
                        </a:spcAft>
                      </a:pPr>
                      <a:r>
                        <a:rPr lang="es-MX" sz="1400">
                          <a:latin typeface="Garamond"/>
                          <a:ea typeface="Times New Roman"/>
                          <a:cs typeface="Arial"/>
                        </a:rPr>
                        <a:t>Post-fiscal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0.5002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0.4809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0.4590</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0.4761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10.2%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10.7%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4.8%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30.1%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s-MX" sz="1400">
                          <a:latin typeface="Garamond"/>
                          <a:ea typeface="Times New Roman"/>
                          <a:cs typeface="Arial"/>
                        </a:rPr>
                        <a:t>16.9%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12.6%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30.9%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564">
                <a:tc>
                  <a:txBody>
                    <a:bodyPr/>
                    <a:lstStyle/>
                    <a:p>
                      <a:pPr>
                        <a:lnSpc>
                          <a:spcPct val="115000"/>
                        </a:lnSpc>
                        <a:spcAft>
                          <a:spcPts val="0"/>
                        </a:spcAft>
                      </a:pPr>
                      <a:r>
                        <a:rPr lang="es-MX" sz="1400">
                          <a:latin typeface="Garamond"/>
                          <a:ea typeface="Times New Roman"/>
                          <a:cs typeface="Arial"/>
                        </a:rPr>
                        <a:t>Final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0.4481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0.4294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0.4149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0.3930</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a:t>
                      </a:r>
                      <a:endParaRPr lang="es-MX" sz="1200">
                        <a:latin typeface="Calibri"/>
                        <a:ea typeface="Times New Roman"/>
                        <a:cs typeface="Times New Roman"/>
                      </a:endParaRPr>
                    </a:p>
                  </a:txBody>
                  <a:tcPr marL="37656" marR="37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a:t>
                      </a:r>
                      <a:endParaRPr lang="es-MX" sz="1200">
                        <a:latin typeface="Calibri"/>
                        <a:ea typeface="Times New Roman"/>
                        <a:cs typeface="Times New Roman"/>
                      </a:endParaRPr>
                    </a:p>
                  </a:txBody>
                  <a:tcPr marL="37656" marR="37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9564">
                <a:tc gridSpan="9">
                  <a:txBody>
                    <a:bodyPr/>
                    <a:lstStyle/>
                    <a:p>
                      <a:pPr>
                        <a:lnSpc>
                          <a:spcPct val="115000"/>
                        </a:lnSpc>
                        <a:spcAft>
                          <a:spcPts val="0"/>
                        </a:spcAft>
                      </a:pPr>
                      <a:r>
                        <a:rPr lang="en-US" sz="1400" b="1">
                          <a:latin typeface="Garamond"/>
                          <a:ea typeface="Times New Roman"/>
                          <a:cs typeface="Arial"/>
                        </a:rPr>
                        <a:t>Change with respect to Market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nSpc>
                          <a:spcPct val="115000"/>
                        </a:lnSpc>
                        <a:spcAft>
                          <a:spcPts val="0"/>
                        </a:spcAft>
                      </a:pPr>
                      <a:r>
                        <a:rPr lang="en-US" sz="1400" b="1">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289564">
                <a:tc>
                  <a:txBody>
                    <a:bodyPr/>
                    <a:lstStyle/>
                    <a:p>
                      <a:pPr>
                        <a:lnSpc>
                          <a:spcPct val="115000"/>
                        </a:lnSpc>
                        <a:spcAft>
                          <a:spcPts val="0"/>
                        </a:spcAft>
                      </a:pPr>
                      <a:r>
                        <a:rPr lang="es-MX" sz="1400">
                          <a:latin typeface="Garamond"/>
                          <a:ea typeface="Times New Roman"/>
                          <a:cs typeface="Arial"/>
                        </a:rPr>
                        <a:t>Net Mkt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dirty="0">
                          <a:latin typeface="Garamond"/>
                          <a:ea typeface="Times New Roman"/>
                          <a:cs typeface="Arial"/>
                        </a:rPr>
                        <a:t>-2.3%</a:t>
                      </a:r>
                      <a:endParaRPr lang="es-MX" sz="1200" dirty="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-2.6%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-2.9%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0.1%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9564">
                <a:tc>
                  <a:txBody>
                    <a:bodyPr/>
                    <a:lstStyle/>
                    <a:p>
                      <a:pPr>
                        <a:lnSpc>
                          <a:spcPct val="115000"/>
                        </a:lnSpc>
                        <a:spcAft>
                          <a:spcPts val="0"/>
                        </a:spcAft>
                      </a:pPr>
                      <a:r>
                        <a:rPr lang="es-MX" sz="1400">
                          <a:latin typeface="Garamond"/>
                          <a:ea typeface="Times New Roman"/>
                          <a:cs typeface="Arial"/>
                        </a:rPr>
                        <a:t>Disposable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-4.5%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-3.8%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-7.4%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-11.2%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-14.9%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-14.6%</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-15.1%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-10.3%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-6.8%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-14.5%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564">
                <a:tc>
                  <a:txBody>
                    <a:bodyPr/>
                    <a:lstStyle/>
                    <a:p>
                      <a:pPr>
                        <a:lnSpc>
                          <a:spcPct val="115000"/>
                        </a:lnSpc>
                        <a:spcAft>
                          <a:spcPts val="0"/>
                        </a:spcAft>
                      </a:pPr>
                      <a:r>
                        <a:rPr lang="es-MX" sz="1400">
                          <a:latin typeface="Garamond"/>
                          <a:ea typeface="Times New Roman"/>
                          <a:cs typeface="Arial"/>
                        </a:rPr>
                        <a:t>Post-fiscal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-5.5%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-5.8%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-4.5%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-8.4%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-16.2%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-15.1%</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-14.5%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-15.5%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-7.8%</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-2.2%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s-MX" sz="1400">
                          <a:latin typeface="Garamond"/>
                          <a:ea typeface="Times New Roman"/>
                          <a:cs typeface="Arial"/>
                        </a:rPr>
                        <a:t>-14.3%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564">
                <a:tc>
                  <a:txBody>
                    <a:bodyPr/>
                    <a:lstStyle/>
                    <a:p>
                      <a:pPr>
                        <a:lnSpc>
                          <a:spcPct val="115000"/>
                        </a:lnSpc>
                        <a:spcAft>
                          <a:spcPts val="0"/>
                        </a:spcAft>
                      </a:pPr>
                      <a:r>
                        <a:rPr lang="es-MX" sz="1400">
                          <a:latin typeface="Garamond"/>
                          <a:ea typeface="Times New Roman"/>
                          <a:cs typeface="Arial"/>
                        </a:rPr>
                        <a:t>Final Income</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-15.3%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-15.9%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-13.7%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-24.4%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27857">
                <a:tc gridSpan="9">
                  <a:txBody>
                    <a:bodyPr/>
                    <a:lstStyle/>
                    <a:p>
                      <a:pPr>
                        <a:lnSpc>
                          <a:spcPct val="115000"/>
                        </a:lnSpc>
                        <a:spcAft>
                          <a:spcPts val="0"/>
                        </a:spcAft>
                      </a:pPr>
                      <a:r>
                        <a:rPr lang="es-MX" sz="1400" b="1">
                          <a:latin typeface="Garamond"/>
                          <a:ea typeface="Times New Roman"/>
                          <a:cs typeface="Arial"/>
                        </a:rPr>
                        <a:t>Effectiveness</a:t>
                      </a:r>
                      <a:r>
                        <a:rPr lang="es-MX" sz="1400" b="1" baseline="30000">
                          <a:latin typeface="Garamond"/>
                          <a:ea typeface="Times New Roman"/>
                          <a:cs typeface="Arial"/>
                        </a:rPr>
                        <a:t>a</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nSpc>
                          <a:spcPct val="115000"/>
                        </a:lnSpc>
                        <a:spcAft>
                          <a:spcPts val="0"/>
                        </a:spcAft>
                      </a:pPr>
                      <a:r>
                        <a:rPr lang="es-MX" sz="1400" b="1">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289564">
                <a:tc>
                  <a:txBody>
                    <a:bodyPr/>
                    <a:lstStyle/>
                    <a:p>
                      <a:pPr>
                        <a:lnSpc>
                          <a:spcPct val="115000"/>
                        </a:lnSpc>
                        <a:spcAft>
                          <a:spcPts val="0"/>
                        </a:spcAft>
                      </a:pPr>
                      <a:r>
                        <a:rPr lang="es-MX" sz="1400">
                          <a:latin typeface="Garamond"/>
                          <a:ea typeface="Times New Roman"/>
                          <a:cs typeface="Arial"/>
                        </a:rPr>
                        <a:t>Direct transfers</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1.99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2.05</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16.67</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16.04</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11.23</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9564">
                <a:tc>
                  <a:txBody>
                    <a:bodyPr/>
                    <a:lstStyle/>
                    <a:p>
                      <a:pPr>
                        <a:lnSpc>
                          <a:spcPct val="115000"/>
                        </a:lnSpc>
                        <a:spcAft>
                          <a:spcPts val="0"/>
                        </a:spcAft>
                      </a:pPr>
                      <a:r>
                        <a:rPr lang="es-MX" sz="1400">
                          <a:latin typeface="Garamond"/>
                          <a:ea typeface="Times New Roman"/>
                          <a:cs typeface="Arial"/>
                        </a:rPr>
                        <a:t>Total transfers</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1.42</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1.39</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a:t>
                      </a:r>
                      <a:endParaRPr lang="es-MX" sz="1200">
                        <a:latin typeface="Calibri"/>
                        <a:ea typeface="Times New Roman"/>
                        <a:cs typeface="Times New Roman"/>
                      </a:endParaRPr>
                    </a:p>
                  </a:txBody>
                  <a:tcPr marL="37656" marR="37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a:t>
                      </a:r>
                      <a:endParaRPr lang="es-MX" sz="1200">
                        <a:latin typeface="Calibri"/>
                        <a:ea typeface="Times New Roman"/>
                        <a:cs typeface="Times New Roman"/>
                      </a:endParaRPr>
                    </a:p>
                  </a:txBody>
                  <a:tcPr marL="37656" marR="376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100" b="1">
                          <a:latin typeface="Arial"/>
                          <a:ea typeface="Times New Roman"/>
                          <a:cs typeface="Times New Roman"/>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400">
                          <a:latin typeface="Garamond"/>
                          <a:ea typeface="Times New Roman"/>
                          <a:cs typeface="Arial"/>
                        </a:rPr>
                        <a:t> </a:t>
                      </a:r>
                      <a:endParaRPr lang="es-MX" sz="1200">
                        <a:latin typeface="Calibri"/>
                        <a:ea typeface="Times New Roman"/>
                        <a:cs typeface="Times New Roman"/>
                      </a:endParaRPr>
                    </a:p>
                  </a:txBody>
                  <a:tcPr marL="37656" marR="376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9564">
                <a:tc gridSpan="12">
                  <a:txBody>
                    <a:bodyPr/>
                    <a:lstStyle/>
                    <a:p>
                      <a:pPr>
                        <a:lnSpc>
                          <a:spcPct val="115000"/>
                        </a:lnSpc>
                        <a:spcAft>
                          <a:spcPts val="0"/>
                        </a:spcAft>
                      </a:pPr>
                      <a:r>
                        <a:rPr lang="en-US" sz="1400" i="1">
                          <a:latin typeface="Garamond"/>
                          <a:ea typeface="Times New Roman"/>
                          <a:cs typeface="Arial"/>
                        </a:rPr>
                        <a:t>Source</a:t>
                      </a:r>
                      <a:r>
                        <a:rPr lang="en-US" sz="1400">
                          <a:latin typeface="Garamond"/>
                          <a:ea typeface="Times New Roman"/>
                          <a:cs typeface="Arial"/>
                        </a:rPr>
                        <a:t>: Author's estimates using data from ENIGH 2008, 2010, and Cuenta Pública 2008, 2010. </a:t>
                      </a:r>
                      <a:endParaRPr lang="es-MX" sz="1200">
                        <a:latin typeface="Calibri"/>
                        <a:ea typeface="Times New Roman"/>
                        <a:cs typeface="Times New Roman"/>
                      </a:endParaRPr>
                    </a:p>
                  </a:txBody>
                  <a:tcPr marL="37656" marR="37656"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9564">
                <a:tc gridSpan="12">
                  <a:txBody>
                    <a:bodyPr/>
                    <a:lstStyle/>
                    <a:p>
                      <a:pPr>
                        <a:lnSpc>
                          <a:spcPct val="115000"/>
                        </a:lnSpc>
                        <a:spcAft>
                          <a:spcPts val="0"/>
                        </a:spcAft>
                      </a:pPr>
                      <a:r>
                        <a:rPr lang="en-US" sz="1400" dirty="0">
                          <a:latin typeface="Garamond"/>
                          <a:ea typeface="Times New Roman"/>
                          <a:cs typeface="Arial"/>
                        </a:rPr>
                        <a:t>a. Effectiveness is defined as the change in net market </a:t>
                      </a:r>
                      <a:r>
                        <a:rPr lang="en-US" sz="1400" dirty="0" err="1">
                          <a:latin typeface="Garamond"/>
                          <a:ea typeface="Times New Roman"/>
                          <a:cs typeface="Arial"/>
                        </a:rPr>
                        <a:t>Gini</a:t>
                      </a:r>
                      <a:r>
                        <a:rPr lang="en-US" sz="1400" dirty="0">
                          <a:latin typeface="Garamond"/>
                          <a:ea typeface="Times New Roman"/>
                          <a:cs typeface="Arial"/>
                        </a:rPr>
                        <a:t> associated with transfer divided by transfer share in GDP.</a:t>
                      </a:r>
                      <a:endParaRPr lang="es-MX" sz="1200" dirty="0">
                        <a:latin typeface="Calibri"/>
                        <a:ea typeface="Times New Roman"/>
                        <a:cs typeface="Times New Roman"/>
                      </a:endParaRPr>
                    </a:p>
                  </a:txBody>
                  <a:tcPr marL="37656" marR="37656" marT="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p:nvPr/>
        </p:nvGraphicFramePr>
        <p:xfrm>
          <a:off x="179512" y="0"/>
          <a:ext cx="864096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6396335"/>
            <a:ext cx="8064896" cy="461665"/>
          </a:xfrm>
          <a:prstGeom prst="rect">
            <a:avLst/>
          </a:prstGeom>
        </p:spPr>
        <p:txBody>
          <a:bodyPr wrap="square">
            <a:spAutoFit/>
          </a:bodyPr>
          <a:lstStyle/>
          <a:p>
            <a:r>
              <a:rPr lang="es-MX" sz="1200" dirty="0" smtClean="0"/>
              <a:t>*</a:t>
            </a:r>
            <a:r>
              <a:rPr lang="es-MX" sz="1200" i="1" dirty="0" err="1" smtClean="0"/>
              <a:t>Procampo</a:t>
            </a:r>
            <a:r>
              <a:rPr lang="es-MX" sz="1200" i="1" dirty="0"/>
              <a:t>, 70 y </a:t>
            </a:r>
            <a:r>
              <a:rPr lang="es-MX" sz="1200" i="1" dirty="0" smtClean="0"/>
              <a:t>Más</a:t>
            </a:r>
            <a:r>
              <a:rPr lang="es-MX" sz="1200" dirty="0"/>
              <a:t>, programas estatales </a:t>
            </a:r>
            <a:r>
              <a:rPr lang="es-MX" sz="1200" dirty="0" smtClean="0"/>
              <a:t>y DF de </a:t>
            </a:r>
            <a:r>
              <a:rPr lang="es-MX" sz="1200" i="1" dirty="0"/>
              <a:t>Adultos Mayores, </a:t>
            </a:r>
            <a:r>
              <a:rPr lang="es-MX" sz="1200" i="1" dirty="0" smtClean="0"/>
              <a:t>PET, </a:t>
            </a:r>
            <a:r>
              <a:rPr lang="es-MX" sz="1200" i="1" dirty="0"/>
              <a:t>Becas escolares, </a:t>
            </a:r>
            <a:r>
              <a:rPr lang="es-MX" sz="1200" i="1" dirty="0" smtClean="0"/>
              <a:t>PAL, </a:t>
            </a:r>
            <a:r>
              <a:rPr lang="es-MX" sz="1200" i="1" dirty="0"/>
              <a:t>Liconsa, Diconsa, Desayunos Escolares</a:t>
            </a:r>
            <a:r>
              <a:rPr lang="es-MX" sz="1200" dirty="0"/>
              <a:t> y otros programes sociales menores. </a:t>
            </a:r>
          </a:p>
        </p:txBody>
      </p:sp>
      <p:graphicFrame>
        <p:nvGraphicFramePr>
          <p:cNvPr id="6" name="1 Gráfico"/>
          <p:cNvGraphicFramePr>
            <a:graphicFrameLocks noGrp="1"/>
          </p:cNvGraphicFramePr>
          <p:nvPr/>
        </p:nvGraphicFramePr>
        <p:xfrm>
          <a:off x="467544" y="1412776"/>
          <a:ext cx="7992889"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 name="4 Título"/>
          <p:cNvSpPr>
            <a:spLocks noGrp="1"/>
          </p:cNvSpPr>
          <p:nvPr>
            <p:ph type="title"/>
          </p:nvPr>
        </p:nvSpPr>
        <p:spPr/>
        <p:txBody>
          <a:bodyPr>
            <a:noAutofit/>
          </a:bodyPr>
          <a:lstStyle/>
          <a:p>
            <a:r>
              <a:rPr lang="es-MX" sz="2800" dirty="0" err="1" smtClean="0"/>
              <a:t>The</a:t>
            </a:r>
            <a:r>
              <a:rPr lang="es-MX" sz="2800" dirty="0" smtClean="0"/>
              <a:t> </a:t>
            </a:r>
            <a:r>
              <a:rPr lang="es-MX" sz="2800" dirty="0" err="1" smtClean="0"/>
              <a:t>distribution</a:t>
            </a:r>
            <a:r>
              <a:rPr lang="es-MX" sz="2800" dirty="0" smtClean="0"/>
              <a:t> of </a:t>
            </a:r>
            <a:r>
              <a:rPr lang="es-MX" sz="2800" dirty="0" err="1" smtClean="0"/>
              <a:t>direct</a:t>
            </a:r>
            <a:r>
              <a:rPr lang="es-MX" sz="2800" dirty="0" smtClean="0"/>
              <a:t> </a:t>
            </a:r>
            <a:r>
              <a:rPr lang="es-MX" sz="2800" dirty="0" err="1" smtClean="0"/>
              <a:t>transfers</a:t>
            </a:r>
            <a:r>
              <a:rPr lang="es-MX" sz="2800" dirty="0" smtClean="0"/>
              <a:t> and non-</a:t>
            </a:r>
            <a:r>
              <a:rPr lang="es-MX" sz="2800" dirty="0" err="1" smtClean="0"/>
              <a:t>contributive</a:t>
            </a:r>
            <a:r>
              <a:rPr lang="es-MX" sz="2800" dirty="0" smtClean="0"/>
              <a:t> social </a:t>
            </a:r>
            <a:r>
              <a:rPr lang="es-MX" sz="2800" dirty="0" err="1" smtClean="0"/>
              <a:t>security</a:t>
            </a:r>
            <a:r>
              <a:rPr lang="es-MX" sz="2800" dirty="0" smtClean="0"/>
              <a:t> </a:t>
            </a:r>
            <a:r>
              <a:rPr lang="es-MX" sz="2800" dirty="0" err="1" smtClean="0"/>
              <a:t>benefits</a:t>
            </a:r>
            <a:r>
              <a:rPr lang="es-MX" sz="2800" dirty="0" smtClean="0"/>
              <a:t> </a:t>
            </a:r>
            <a:r>
              <a:rPr lang="es-MX" sz="2800" dirty="0" err="1" smtClean="0"/>
              <a:t>is</a:t>
            </a:r>
            <a:r>
              <a:rPr lang="es-MX" sz="2800" dirty="0" smtClean="0"/>
              <a:t> pro-</a:t>
            </a:r>
            <a:r>
              <a:rPr lang="es-MX" sz="2800" dirty="0" err="1" smtClean="0"/>
              <a:t>poor</a:t>
            </a:r>
            <a:r>
              <a:rPr lang="es-MX" sz="2800" dirty="0" smtClean="0"/>
              <a:t>…</a:t>
            </a:r>
            <a:endParaRPr lang="es-MX" sz="2800" dirty="0"/>
          </a:p>
        </p:txBody>
      </p:sp>
    </p:spTree>
    <p:extLst>
      <p:ext uri="{BB962C8B-B14F-4D97-AF65-F5344CB8AC3E}">
        <p14:creationId xmlns:p14="http://schemas.microsoft.com/office/powerpoint/2010/main" val="2971721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a:graphicFrameLocks noGrp="1"/>
          </p:cNvGraphicFramePr>
          <p:nvPr/>
        </p:nvGraphicFramePr>
        <p:xfrm>
          <a:off x="539552" y="1844824"/>
          <a:ext cx="7488832" cy="4653136"/>
        </p:xfrm>
        <a:graphic>
          <a:graphicData uri="http://schemas.openxmlformats.org/drawingml/2006/chart">
            <c:chart xmlns:c="http://schemas.openxmlformats.org/drawingml/2006/chart" xmlns:r="http://schemas.openxmlformats.org/officeDocument/2006/relationships" r:id="rId2"/>
          </a:graphicData>
        </a:graphic>
      </p:graphicFrame>
      <p:sp>
        <p:nvSpPr>
          <p:cNvPr id="3" name="4 Título"/>
          <p:cNvSpPr txBox="1">
            <a:spLocks/>
          </p:cNvSpPr>
          <p:nvPr/>
        </p:nvSpPr>
        <p:spPr>
          <a:xfrm>
            <a:off x="457200" y="274638"/>
            <a:ext cx="8229600" cy="1143000"/>
          </a:xfrm>
          <a:prstGeom prst="rect">
            <a:avLst/>
          </a:prstGeom>
        </p:spPr>
        <p:txBody>
          <a:bodyPr>
            <a:noAutofit/>
          </a:bodyPr>
          <a:lstStyle/>
          <a:p>
            <a:pPr lvl="0" algn="ctr">
              <a:spcBef>
                <a:spcPct val="0"/>
              </a:spcBef>
            </a:pPr>
            <a:r>
              <a:rPr kumimoji="0" lang="es-MX" sz="2800" b="0" i="0" u="none" strike="noStrike" kern="1200" cap="none" spc="0" normalizeH="0" baseline="0" noProof="0" dirty="0" smtClean="0">
                <a:ln>
                  <a:noFill/>
                </a:ln>
                <a:solidFill>
                  <a:schemeClr val="tx1"/>
                </a:solidFill>
                <a:effectLst/>
                <a:uLnTx/>
                <a:uFillTx/>
                <a:latin typeface="+mj-lt"/>
                <a:ea typeface="+mj-ea"/>
                <a:cs typeface="+mj-cs"/>
              </a:rPr>
              <a:t>…</a:t>
            </a:r>
            <a:r>
              <a:rPr kumimoji="0" lang="en-US" sz="2800" b="0" i="0" u="none" strike="noStrike" kern="1200" cap="none" spc="0" normalizeH="0" baseline="0" dirty="0" smtClean="0">
                <a:ln>
                  <a:noFill/>
                </a:ln>
                <a:solidFill>
                  <a:schemeClr val="tx1"/>
                </a:solidFill>
                <a:effectLst/>
                <a:uLnTx/>
                <a:uFillTx/>
                <a:latin typeface="+mj-lt"/>
                <a:ea typeface="+mj-ea"/>
                <a:cs typeface="+mj-cs"/>
              </a:rPr>
              <a:t>but</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 these transfers are dwarfed by </a:t>
            </a:r>
            <a:r>
              <a:rPr lang="en-US" sz="2800" dirty="0"/>
              <a:t>energy subsidies and subsidies to contributory social </a:t>
            </a:r>
            <a:r>
              <a:rPr lang="en-US" sz="2800" dirty="0" smtClean="0"/>
              <a:t>security</a:t>
            </a:r>
            <a:r>
              <a:rPr lang="es-MX" sz="2800" dirty="0" smtClean="0"/>
              <a:t>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concentrated </a:t>
            </a:r>
            <a:r>
              <a:rPr lang="en-US" sz="2800" dirty="0" smtClean="0">
                <a:latin typeface="+mj-lt"/>
                <a:ea typeface="+mj-ea"/>
                <a:cs typeface="+mj-cs"/>
              </a:rPr>
              <a:t>on higher income households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through</a:t>
            </a:r>
            <a:endParaRPr kumimoji="0" lang="es-MX" sz="2800" b="0" i="0" u="none"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4903041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1439</Words>
  <Application>Microsoft Macintosh PowerPoint</Application>
  <PresentationFormat>On-screen Show (4:3)</PresentationFormat>
  <Paragraphs>365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Tema de Office</vt:lpstr>
      <vt:lpstr>Redistributive Impact and Efficiency of Mexico's Fiscal System</vt:lpstr>
      <vt:lpstr>Policy Context</vt:lpstr>
      <vt:lpstr>Results</vt:lpstr>
      <vt:lpstr>Results</vt:lpstr>
      <vt:lpstr>Results</vt:lpstr>
      <vt:lpstr>PowerPoint Presentation</vt:lpstr>
      <vt:lpstr>PowerPoint Presentation</vt:lpstr>
      <vt:lpstr>The distribution of direct transfers and non-contributive social security benefits is pro-poor…</vt:lpstr>
      <vt:lpstr>PowerPoint Presentation</vt:lpstr>
      <vt:lpstr>PowerPoint Presentation</vt:lpstr>
    </vt:vector>
  </TitlesOfParts>
  <Company>CIDE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Redistributive Impact and Efficiency of Mexico's Fiscal System</dc:title>
  <dc:creator>John</dc:creator>
  <cp:lastModifiedBy>Nora Lustig</cp:lastModifiedBy>
  <cp:revision>30</cp:revision>
  <dcterms:created xsi:type="dcterms:W3CDTF">2013-05-31T01:04:13Z</dcterms:created>
  <dcterms:modified xsi:type="dcterms:W3CDTF">2013-05-31T11:11:08Z</dcterms:modified>
</cp:coreProperties>
</file>